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5" r:id="rId3"/>
    <p:sldId id="280" r:id="rId4"/>
    <p:sldId id="276" r:id="rId5"/>
    <p:sldId id="277" r:id="rId6"/>
    <p:sldId id="278" r:id="rId7"/>
    <p:sldId id="281" r:id="rId8"/>
    <p:sldId id="287" r:id="rId9"/>
    <p:sldId id="283" r:id="rId10"/>
    <p:sldId id="284" r:id="rId11"/>
    <p:sldId id="282" r:id="rId12"/>
    <p:sldId id="286" r:id="rId13"/>
    <p:sldId id="26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6A81"/>
    <a:srgbClr val="F25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62261-D3E0-49CB-85BE-38CB55D0848D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CA455-E327-41CC-92CC-2F027B1B9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684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C4CAA-F5E6-858C-3E56-2C1D0A1EB6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6DB65C-437B-1CF6-D87D-81177AEF0A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883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D5E852-7C70-8944-BDD7-1F16FC428C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746B9-5C08-A2EE-0494-9BCA78ACD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A181D-F2FB-DD49-0486-E9945ED7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E1A32-2B02-C3B0-210A-7D4709146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2E09A-D518-32E7-74A6-225497D68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79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BE9B1-6441-CE01-28F3-D2D333967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77FB5-A792-0921-0120-8887A315C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9252A-CD20-994B-42CD-AD17D361BD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753D3-7762-7ED0-651F-7FF303B1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724E9-7963-8438-0D14-4EDDF71E1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65AA2-B366-D885-7CFB-D70811EC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9A0E-9848-0E61-32AB-FE69F5AE0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DCF49-A000-0977-855E-F361039A17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2A8F5-9A57-1E43-4C0B-D35372D5F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9E6A6-66D5-B4B6-4A2A-689DCD8A8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8602E-7E09-96E9-C061-E7E79B9A5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424E5-B335-A540-E35D-87D4E5BC30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7F86A0-C5DF-E8D5-D932-9CCBE5E54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F4157E-96B5-CACF-F899-2B12BCBE8E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CD67E2-E385-B110-D11F-0D7D68F9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B9D50D-EEB9-E27A-F03D-57571F460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76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D120-CEB0-77EC-415B-3605A44D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D87968-7935-CE06-1399-743CD0A22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34F195-ABCF-EC39-1353-EE4CAB6E0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AC8C40-201D-AB2D-0C70-D0105460CE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A0FA84-C6E0-38F4-333B-1F851EF559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307A94-DC60-7111-A232-171F0CE62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F30F02-D3D1-D63A-1905-E41B9E55A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D9B191-A8E8-5B0D-C7AF-681184E46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28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8FBA0-3AB3-6045-8F68-D7C24095E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2DE15E-9FA9-5429-3024-CE48703CC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959EFB-D90A-D972-79DA-56A55F435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83E7C1-F229-B6D8-F7FC-1B4A16997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64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970473-2061-22C9-A43B-2EC081B54A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E932C2-4D3D-6345-BAE1-B56349579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FE59C-1596-F1B6-0395-8DA539D9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554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6A0B5-7694-87B9-105A-623F90F27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DE02A-BBEA-CB41-9DB3-EAD13B0FA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72DE65-7608-7AE1-6F4A-F3454E6A0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D38395-4665-B3C3-B83B-ECE0AAF97D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E68FB-3091-B100-B80E-333517270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DC1DE1-9C5A-E0F8-5A24-37005DD91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174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10C66-5233-C4C7-0C98-FF35DB30C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8F84FD-D32F-AA0A-5602-FA6F4D71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B4F0E-B100-DCA4-CA18-12F574311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AF580-060A-F705-420C-5639CAA8F2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985977-BC6A-45A9-A908-FF5B154E6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185760-9AD1-DB91-0F6A-50B137F77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45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D7F715-A3BE-99A7-DD30-FA13C5B12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F8F1AC-83A4-FBD7-99F2-DFB5FC4CF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reeform 23">
            <a:extLst>
              <a:ext uri="{FF2B5EF4-FFF2-40B4-BE49-F238E27FC236}">
                <a16:creationId xmlns:a16="http://schemas.microsoft.com/office/drawing/2014/main" id="{E9BC6E36-93E1-05FF-6D3B-BFAACF075D84}"/>
              </a:ext>
            </a:extLst>
          </p:cNvPr>
          <p:cNvSpPr/>
          <p:nvPr userDrawn="1"/>
        </p:nvSpPr>
        <p:spPr>
          <a:xfrm>
            <a:off x="9930811" y="29973"/>
            <a:ext cx="2009937" cy="891603"/>
          </a:xfrm>
          <a:custGeom>
            <a:avLst/>
            <a:gdLst/>
            <a:ahLst/>
            <a:cxnLst/>
            <a:rect l="l" t="t" r="r" b="b"/>
            <a:pathLst>
              <a:path w="4022148" h="1540300">
                <a:moveTo>
                  <a:pt x="0" y="0"/>
                </a:moveTo>
                <a:lnTo>
                  <a:pt x="4022148" y="0"/>
                </a:lnTo>
                <a:lnTo>
                  <a:pt x="4022148" y="1540300"/>
                </a:lnTo>
                <a:lnTo>
                  <a:pt x="0" y="15403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75281" b="-85846"/>
            </a:stretch>
          </a:blipFill>
        </p:spPr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3887C629-2EF0-57DA-AB0F-1E53ACC62BE3}"/>
              </a:ext>
            </a:extLst>
          </p:cNvPr>
          <p:cNvGrpSpPr/>
          <p:nvPr userDrawn="1"/>
        </p:nvGrpSpPr>
        <p:grpSpPr>
          <a:xfrm flipV="1">
            <a:off x="-374374" y="6453118"/>
            <a:ext cx="12940747" cy="442219"/>
            <a:chOff x="0" y="0"/>
            <a:chExt cx="4816593" cy="826920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F79A4952-E89C-1107-3791-A7ED076AB1FF}"/>
                </a:ext>
              </a:extLst>
            </p:cNvPr>
            <p:cNvSpPr/>
            <p:nvPr/>
          </p:nvSpPr>
          <p:spPr>
            <a:xfrm>
              <a:off x="0" y="0"/>
              <a:ext cx="4816592" cy="826920"/>
            </a:xfrm>
            <a:custGeom>
              <a:avLst/>
              <a:gdLst/>
              <a:ahLst/>
              <a:cxnLst/>
              <a:rect l="l" t="t" r="r" b="b"/>
              <a:pathLst>
                <a:path w="4816592" h="826920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784586"/>
                  </a:lnTo>
                  <a:cubicBezTo>
                    <a:pt x="4816592" y="795814"/>
                    <a:pt x="4812132" y="806582"/>
                    <a:pt x="4804193" y="814521"/>
                  </a:cubicBezTo>
                  <a:cubicBezTo>
                    <a:pt x="4796254" y="822460"/>
                    <a:pt x="4785487" y="826920"/>
                    <a:pt x="4774259" y="826920"/>
                  </a:cubicBezTo>
                  <a:lnTo>
                    <a:pt x="42333" y="826920"/>
                  </a:lnTo>
                  <a:cubicBezTo>
                    <a:pt x="31106" y="826920"/>
                    <a:pt x="20338" y="822460"/>
                    <a:pt x="12399" y="814521"/>
                  </a:cubicBezTo>
                  <a:cubicBezTo>
                    <a:pt x="4460" y="806582"/>
                    <a:pt x="0" y="795814"/>
                    <a:pt x="0" y="784586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BE22C90F-CA09-B287-E06B-FCA6EC65806C}"/>
                </a:ext>
              </a:extLst>
            </p:cNvPr>
            <p:cNvSpPr txBox="1"/>
            <p:nvPr/>
          </p:nvSpPr>
          <p:spPr>
            <a:xfrm>
              <a:off x="0" y="-57150"/>
              <a:ext cx="4816593" cy="884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12453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0">
            <a:extLst>
              <a:ext uri="{FF2B5EF4-FFF2-40B4-BE49-F238E27FC236}">
                <a16:creationId xmlns:a16="http://schemas.microsoft.com/office/drawing/2014/main" id="{69381692-3084-306C-B5BE-A0197186D09D}"/>
              </a:ext>
            </a:extLst>
          </p:cNvPr>
          <p:cNvSpPr txBox="1"/>
          <p:nvPr/>
        </p:nvSpPr>
        <p:spPr>
          <a:xfrm>
            <a:off x="4625258" y="2139101"/>
            <a:ext cx="6945924" cy="8943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185D6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3 C’s Technique</a:t>
            </a: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23E661EB-29A3-B392-F523-B747AADEC6E5}"/>
              </a:ext>
            </a:extLst>
          </p:cNvPr>
          <p:cNvSpPr txBox="1"/>
          <p:nvPr/>
        </p:nvSpPr>
        <p:spPr>
          <a:xfrm>
            <a:off x="5234151" y="3244334"/>
            <a:ext cx="5728137" cy="3693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dirty="0"/>
              <a:t>Building sustainable mechanism that last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664240-6DDA-1B9F-FFED-C97B937F2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6" b="4926"/>
          <a:stretch/>
        </p:blipFill>
        <p:spPr>
          <a:xfrm>
            <a:off x="719327" y="874120"/>
            <a:ext cx="3884202" cy="4885549"/>
          </a:xfrm>
          <a:prstGeom prst="roundRect">
            <a:avLst/>
          </a:prstGeom>
          <a:ln w="19050">
            <a:solidFill>
              <a:srgbClr val="126A8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4939921-8697-D33A-99D0-C20243367F46}"/>
              </a:ext>
            </a:extLst>
          </p:cNvPr>
          <p:cNvSpPr txBox="1">
            <a:spLocks/>
          </p:cNvSpPr>
          <p:nvPr/>
        </p:nvSpPr>
        <p:spPr>
          <a:xfrm>
            <a:off x="706714" y="4987646"/>
            <a:ext cx="3905931" cy="813308"/>
          </a:xfrm>
          <a:prstGeom prst="rect">
            <a:avLst/>
          </a:prstGeom>
          <a:solidFill>
            <a:srgbClr val="F25E3A"/>
          </a:solidFill>
          <a:ln>
            <a:solidFill>
              <a:srgbClr val="126A8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bg1"/>
                </a:solidFill>
              </a:rPr>
              <a:t>Presented by Mr. Chivin DOUNG, </a:t>
            </a:r>
          </a:p>
          <a:p>
            <a:r>
              <a:rPr lang="en-US" sz="1600" b="1" dirty="0">
                <a:solidFill>
                  <a:schemeClr val="bg1"/>
                </a:solidFill>
              </a:rPr>
              <a:t>Managing Direct and Lead Trainer</a:t>
            </a:r>
          </a:p>
        </p:txBody>
      </p:sp>
    </p:spTree>
    <p:extLst>
      <p:ext uri="{BB962C8B-B14F-4D97-AF65-F5344CB8AC3E}">
        <p14:creationId xmlns:p14="http://schemas.microsoft.com/office/powerpoint/2010/main" val="1021710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6B811-F511-D39F-2F17-819A99572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31CE0-545C-EB1A-35DF-A4B3824B4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5753"/>
          </a:xfrm>
        </p:spPr>
        <p:txBody>
          <a:bodyPr/>
          <a:lstStyle/>
          <a:p>
            <a:r>
              <a:rPr lang="en-US" b="1" dirty="0"/>
              <a:t>When the System Collapses</a:t>
            </a:r>
            <a:endParaRPr b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0ABD398-5287-4D00-6BDB-8E849CB39F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872156"/>
              </p:ext>
            </p:extLst>
          </p:nvPr>
        </p:nvGraphicFramePr>
        <p:xfrm>
          <a:off x="932793" y="1956156"/>
          <a:ext cx="10515600" cy="276649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122683">
                  <a:extLst>
                    <a:ext uri="{9D8B030D-6E8A-4147-A177-3AD203B41FA5}">
                      <a16:colId xmlns:a16="http://schemas.microsoft.com/office/drawing/2014/main" val="875324728"/>
                    </a:ext>
                  </a:extLst>
                </a:gridCol>
                <a:gridCol w="6392917">
                  <a:extLst>
                    <a:ext uri="{9D8B030D-6E8A-4147-A177-3AD203B41FA5}">
                      <a16:colId xmlns:a16="http://schemas.microsoft.com/office/drawing/2014/main" val="4249132607"/>
                    </a:ext>
                  </a:extLst>
                </a:gridCol>
              </a:tblGrid>
              <a:tr h="68194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sz="2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Missing Piece</a:t>
                      </a:r>
                      <a:endParaRPr lang="en-US" sz="2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  <a:latin typeface="Google Sans Text"/>
                      </a:endParaRPr>
                    </a:p>
                  </a:txBody>
                  <a:tcPr marL="76200" marR="76200" marT="50800" marB="50800" anchor="ctr">
                    <a:solidFill>
                      <a:srgbClr val="126A8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sz="2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Result</a:t>
                      </a:r>
                      <a:endParaRPr lang="en-US" sz="2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  <a:latin typeface="Google Sans Text"/>
                      </a:endParaRPr>
                    </a:p>
                  </a:txBody>
                  <a:tcPr marL="76200" marR="76200" marT="50800" marB="50800" anchor="ctr">
                    <a:solidFill>
                      <a:srgbClr val="126A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4480144"/>
                  </a:ext>
                </a:extLst>
              </a:tr>
              <a:tr h="714704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b="1" dirty="0">
                          <a:solidFill>
                            <a:srgbClr val="1F1F1F"/>
                          </a:solidFill>
                          <a:effectLst/>
                        </a:rPr>
                        <a:t>No Clarity</a:t>
                      </a:r>
                      <a:endParaRPr lang="en-US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dirty="0">
                          <a:solidFill>
                            <a:srgbClr val="1F1F1F"/>
                          </a:solidFill>
                          <a:effectLst/>
                        </a:rPr>
                        <a:t>You are running fast in the wrong direction.</a:t>
                      </a:r>
                      <a:endParaRPr lang="en-US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1274548702"/>
                  </a:ext>
                </a:extLst>
              </a:tr>
              <a:tr h="719608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b="1" dirty="0">
                          <a:solidFill>
                            <a:srgbClr val="1F1F1F"/>
                          </a:solidFill>
                          <a:effectLst/>
                        </a:rPr>
                        <a:t>No Courage</a:t>
                      </a:r>
                      <a:endParaRPr lang="en-US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dirty="0">
                          <a:solidFill>
                            <a:srgbClr val="1F1F1F"/>
                          </a:solidFill>
                          <a:effectLst/>
                        </a:rPr>
                        <a:t>You have a great plan that never leaves your desk.</a:t>
                      </a:r>
                      <a:endParaRPr lang="en-US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4032785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b="1">
                          <a:solidFill>
                            <a:srgbClr val="1F1F1F"/>
                          </a:solidFill>
                          <a:effectLst/>
                        </a:rPr>
                        <a:t>No Consistency</a:t>
                      </a:r>
                      <a:endParaRPr lang="en-US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dirty="0">
                          <a:solidFill>
                            <a:srgbClr val="1F1F1F"/>
                          </a:solidFill>
                          <a:effectLst/>
                        </a:rPr>
                        <a:t>You are a "Flash in the Pan"—successful today, gone tomorrow.</a:t>
                      </a:r>
                      <a:endParaRPr lang="en-US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2461405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9625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01B2D-77BC-A2B2-8153-B49584FC8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8B27B-57F6-EA6D-A9BF-ED7C0F99B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8602"/>
            <a:ext cx="10515600" cy="705392"/>
          </a:xfrm>
        </p:spPr>
        <p:txBody>
          <a:bodyPr>
            <a:normAutofit/>
          </a:bodyPr>
          <a:lstStyle/>
          <a:p>
            <a:r>
              <a:rPr lang="en-US" sz="3600" dirty="0"/>
              <a:t>Which is Your Weak Link?</a:t>
            </a:r>
            <a:endParaRPr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E5B30-AF78-7087-2CB6-A77A8341F519}"/>
              </a:ext>
            </a:extLst>
          </p:cNvPr>
          <p:cNvSpPr txBox="1">
            <a:spLocks/>
          </p:cNvSpPr>
          <p:nvPr/>
        </p:nvSpPr>
        <p:spPr>
          <a:xfrm>
            <a:off x="1198178" y="4041788"/>
            <a:ext cx="9937243" cy="2169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en-US" sz="2400" dirty="0"/>
              <a:t>Clarity gives you direction.</a:t>
            </a:r>
          </a:p>
          <a:p>
            <a:pPr>
              <a:lnSpc>
                <a:spcPct val="160000"/>
              </a:lnSpc>
            </a:pPr>
            <a:r>
              <a:rPr lang="en-US" sz="2400" dirty="0"/>
              <a:t>Courage gets you started.</a:t>
            </a:r>
          </a:p>
          <a:p>
            <a:pPr>
              <a:lnSpc>
                <a:spcPct val="160000"/>
              </a:lnSpc>
            </a:pPr>
            <a:r>
              <a:rPr lang="en-US" sz="2400" dirty="0"/>
              <a:t>Consistency finishes the job.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10A6E8-B9C4-9946-D489-3DE42A6E0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07" b="34077"/>
          <a:stretch>
            <a:fillRect/>
          </a:stretch>
        </p:blipFill>
        <p:spPr>
          <a:xfrm>
            <a:off x="1056578" y="2065990"/>
            <a:ext cx="8408276" cy="15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16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61DA1-9AE6-A083-C5DF-DABF57D78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0979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93B9F-D745-9BD8-5AE7-C3461CF30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8946" y="760707"/>
            <a:ext cx="6487633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tx2"/>
                </a:solidFill>
              </a:rPr>
              <a:t>Thank You</a:t>
            </a:r>
          </a:p>
        </p:txBody>
      </p:sp>
      <p:pic>
        <p:nvPicPr>
          <p:cNvPr id="1026" name="Picture 2" descr="Q&amp;A - STM – Sea Traffic Management">
            <a:extLst>
              <a:ext uri="{FF2B5EF4-FFF2-40B4-BE49-F238E27FC236}">
                <a16:creationId xmlns:a16="http://schemas.microsoft.com/office/drawing/2014/main" id="{04A0F225-A0BF-D20F-0457-AF101181E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996" y="2086270"/>
            <a:ext cx="6587534" cy="425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862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01895C-BB4B-2B61-97B9-0D00FE05AA0A}"/>
              </a:ext>
            </a:extLst>
          </p:cNvPr>
          <p:cNvSpPr txBox="1"/>
          <p:nvPr/>
        </p:nvSpPr>
        <p:spPr>
          <a:xfrm>
            <a:off x="178675" y="1016834"/>
            <a:ext cx="2995449" cy="4594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/>
              <a:t>Why Talent Isn’t Enough to Scale Your Business?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6FFEED-63E3-67E0-1EDD-60D9414A3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129" y="0"/>
            <a:ext cx="6502734" cy="64533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92F53-8B70-B4A8-3A9E-EE408E6D3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25910-B77C-8E6D-7A96-2B110FBF2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01303" cy="81318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Reason Most SMEs Stall</a:t>
            </a:r>
            <a:endParaRPr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BBF59F-51E2-C30D-C3FE-7DEF08E7EE93}"/>
              </a:ext>
            </a:extLst>
          </p:cNvPr>
          <p:cNvSpPr txBox="1"/>
          <p:nvPr/>
        </p:nvSpPr>
        <p:spPr>
          <a:xfrm>
            <a:off x="966951" y="1323568"/>
            <a:ext cx="76725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Most People Don't Fail Because They Lack Talent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DFF77F-BB05-278A-889B-CC923D5422E5}"/>
              </a:ext>
            </a:extLst>
          </p:cNvPr>
          <p:cNvSpPr txBox="1"/>
          <p:nvPr/>
        </p:nvSpPr>
        <p:spPr>
          <a:xfrm>
            <a:off x="1082565" y="2215013"/>
            <a:ext cx="9827173" cy="1951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Key Points:</a:t>
            </a:r>
            <a:endParaRPr lang="en-US" sz="28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They fail because they skip steps.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Talent gets you in the game; the Formula keeps you in it.</a:t>
            </a:r>
          </a:p>
        </p:txBody>
      </p:sp>
    </p:spTree>
    <p:extLst>
      <p:ext uri="{BB962C8B-B14F-4D97-AF65-F5344CB8AC3E}">
        <p14:creationId xmlns:p14="http://schemas.microsoft.com/office/powerpoint/2010/main" val="1825442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8957441" cy="850358"/>
          </a:xfrm>
        </p:spPr>
        <p:txBody>
          <a:bodyPr>
            <a:normAutofit/>
          </a:bodyPr>
          <a:lstStyle/>
          <a:p>
            <a:r>
              <a:rPr lang="en-US" sz="4000" b="1" dirty="0"/>
              <a:t>Phase 1 – CLARITY (The Compass)</a:t>
            </a:r>
            <a:endParaRPr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5485"/>
            <a:ext cx="6477000" cy="66586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 dirty="0"/>
              <a:t>Clarity Turns Desire into Direction</a:t>
            </a:r>
            <a:endParaRPr sz="20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697A66-1FC5-1AF6-1AB1-329434BD4DCA}"/>
              </a:ext>
            </a:extLst>
          </p:cNvPr>
          <p:cNvSpPr txBox="1">
            <a:spLocks/>
          </p:cNvSpPr>
          <p:nvPr/>
        </p:nvSpPr>
        <p:spPr>
          <a:xfrm>
            <a:off x="922283" y="2065844"/>
            <a:ext cx="10078844" cy="41773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60000"/>
              </a:lnSpc>
              <a:buNone/>
            </a:pPr>
            <a:r>
              <a:rPr lang="en-US" sz="1800" b="1" dirty="0"/>
              <a:t>Key Points:</a:t>
            </a:r>
          </a:p>
          <a:p>
            <a:pPr>
              <a:lnSpc>
                <a:spcPct val="160000"/>
              </a:lnSpc>
            </a:pPr>
            <a:r>
              <a:rPr lang="en-US" sz="1800" dirty="0"/>
              <a:t>Vague goals produce vague effort.</a:t>
            </a:r>
          </a:p>
          <a:p>
            <a:pPr>
              <a:lnSpc>
                <a:spcPct val="160000"/>
              </a:lnSpc>
            </a:pPr>
            <a:r>
              <a:rPr lang="en-US" sz="1800" dirty="0"/>
              <a:t>If you can’t define it, you can’t delegate it.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sz="1800" b="1" dirty="0"/>
              <a:t>Example: </a:t>
            </a:r>
          </a:p>
          <a:p>
            <a:pPr>
              <a:lnSpc>
                <a:spcPct val="160000"/>
              </a:lnSpc>
            </a:pPr>
            <a:r>
              <a:rPr lang="en-US" sz="1800" dirty="0"/>
              <a:t>Vague: "I want to be the best shop in town.“ =&gt; "I want 80% of my customers to return within 30 days.“</a:t>
            </a:r>
          </a:p>
          <a:p>
            <a:pPr>
              <a:lnSpc>
                <a:spcPct val="160000"/>
              </a:lnSpc>
            </a:pPr>
            <a:r>
              <a:rPr lang="en-US" sz="1800" dirty="0"/>
              <a:t>“I want to grow” =&gt; “In 12 months, this shop must make USD 3,000 net profit per month without me working daily”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5753"/>
          </a:xfrm>
        </p:spPr>
        <p:txBody>
          <a:bodyPr/>
          <a:lstStyle/>
          <a:p>
            <a:r>
              <a:rPr lang="en-US" b="1" dirty="0"/>
              <a:t>The Clarity Audit</a:t>
            </a:r>
            <a:endParaRPr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7F9AF4B-1172-AD42-43A3-0BFE37226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5484"/>
            <a:ext cx="6900746" cy="64484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/>
              <a:t>Three Questions for Every Owner</a:t>
            </a:r>
            <a:endParaRPr sz="20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88FA617-222B-B094-677C-D3A005B0E9A2}"/>
              </a:ext>
            </a:extLst>
          </p:cNvPr>
          <p:cNvSpPr txBox="1">
            <a:spLocks/>
          </p:cNvSpPr>
          <p:nvPr/>
        </p:nvSpPr>
        <p:spPr>
          <a:xfrm>
            <a:off x="838200" y="2255721"/>
            <a:ext cx="10515600" cy="2379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en-US" sz="2400" dirty="0"/>
              <a:t>What am I actually building? (A job for yourself or a scalable asset?)</a:t>
            </a:r>
          </a:p>
          <a:p>
            <a:pPr>
              <a:lnSpc>
                <a:spcPct val="160000"/>
              </a:lnSpc>
            </a:pPr>
            <a:r>
              <a:rPr lang="en-US" sz="2400" dirty="0"/>
              <a:t>What does “done” look like? (How do we know we won today?)</a:t>
            </a:r>
          </a:p>
          <a:p>
            <a:pPr>
              <a:lnSpc>
                <a:spcPct val="160000"/>
              </a:lnSpc>
            </a:pPr>
            <a:r>
              <a:rPr lang="en-US" sz="2400" dirty="0"/>
              <a:t>What am I willing to trade? (Are you trading "control" for "growth"?)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5392"/>
          </a:xfrm>
        </p:spPr>
        <p:txBody>
          <a:bodyPr>
            <a:normAutofit/>
          </a:bodyPr>
          <a:lstStyle/>
          <a:p>
            <a:r>
              <a:rPr lang="en-US" sz="4000" b="1" dirty="0"/>
              <a:t>Phase 2: COURAGE (The Catalyst)</a:t>
            </a:r>
            <a:endParaRPr sz="4000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0140BB-EB28-0F30-C313-6609243C4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5485"/>
            <a:ext cx="5874834" cy="70539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 dirty="0"/>
              <a:t>Courage is Choosing Discomfort over Delay</a:t>
            </a:r>
            <a:endParaRPr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B54CD-5056-2701-C609-1E41CCD78BA2}"/>
              </a:ext>
            </a:extLst>
          </p:cNvPr>
          <p:cNvSpPr txBox="1">
            <a:spLocks/>
          </p:cNvSpPr>
          <p:nvPr/>
        </p:nvSpPr>
        <p:spPr>
          <a:xfrm>
            <a:off x="922283" y="2340162"/>
            <a:ext cx="10078844" cy="3386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60000"/>
              </a:lnSpc>
              <a:buNone/>
            </a:pPr>
            <a:r>
              <a:rPr lang="en-US" sz="1800" b="1" dirty="0"/>
              <a:t>Key Points:</a:t>
            </a:r>
          </a:p>
          <a:p>
            <a:pPr>
              <a:lnSpc>
                <a:spcPct val="160000"/>
              </a:lnSpc>
            </a:pPr>
            <a:r>
              <a:rPr lang="en-US" sz="1800" dirty="0"/>
              <a:t>Move before confidence shows up.</a:t>
            </a:r>
          </a:p>
          <a:p>
            <a:pPr>
              <a:lnSpc>
                <a:spcPct val="160000"/>
              </a:lnSpc>
            </a:pPr>
            <a:r>
              <a:rPr lang="en-US" sz="1800" dirty="0"/>
              <a:t>Progress over Perfection.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sz="1800" b="1" dirty="0"/>
              <a:t>Example: </a:t>
            </a:r>
          </a:p>
          <a:p>
            <a:pPr>
              <a:lnSpc>
                <a:spcPct val="160000"/>
              </a:lnSpc>
            </a:pPr>
            <a:r>
              <a:rPr lang="en-US" sz="1800" dirty="0"/>
              <a:t>The courage to fire a "toxic" high-performer or a family member who doesn't fit the culture.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176FE-8597-F331-2F73-0655973A2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68B50-F678-9A20-8B35-CB3A2F74F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5753"/>
          </a:xfrm>
        </p:spPr>
        <p:txBody>
          <a:bodyPr/>
          <a:lstStyle/>
          <a:p>
            <a:r>
              <a:rPr lang="en-US" b="1" dirty="0"/>
              <a:t>The "Quiet" Decisions</a:t>
            </a:r>
            <a:endParaRPr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9C2C56-4FD6-8C65-B070-401EF971C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263"/>
            <a:ext cx="6900746" cy="64484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Courage Isn't Always Loud</a:t>
            </a:r>
            <a:endParaRPr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F1BBE32-854A-4AB6-7DBC-2908DD887943}"/>
              </a:ext>
            </a:extLst>
          </p:cNvPr>
          <p:cNvSpPr txBox="1">
            <a:spLocks/>
          </p:cNvSpPr>
          <p:nvPr/>
        </p:nvSpPr>
        <p:spPr>
          <a:xfrm>
            <a:off x="838200" y="2255721"/>
            <a:ext cx="10515600" cy="2379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en-US" sz="2400" dirty="0"/>
              <a:t>It’s the decision to invest in a system when cash is tight.</a:t>
            </a:r>
          </a:p>
          <a:p>
            <a:pPr>
              <a:lnSpc>
                <a:spcPct val="160000"/>
              </a:lnSpc>
            </a:pPr>
            <a:r>
              <a:rPr lang="en-US" sz="2400" dirty="0"/>
              <a:t>It’s the decision to say "No" to a client who doesn't fit your niche.</a:t>
            </a:r>
          </a:p>
          <a:p>
            <a:pPr>
              <a:lnSpc>
                <a:spcPct val="160000"/>
              </a:lnSpc>
            </a:pPr>
            <a:r>
              <a:rPr lang="en-US" sz="2400" dirty="0"/>
              <a:t>It’s deciding to lead, not just "do."</a:t>
            </a:r>
          </a:p>
        </p:txBody>
      </p:sp>
    </p:spTree>
    <p:extLst>
      <p:ext uri="{BB962C8B-B14F-4D97-AF65-F5344CB8AC3E}">
        <p14:creationId xmlns:p14="http://schemas.microsoft.com/office/powerpoint/2010/main" val="383999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FAA1D-7612-662C-BB26-A9F5BC64C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5F22A-8108-A240-5C6E-3D244A067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5392"/>
          </a:xfrm>
        </p:spPr>
        <p:txBody>
          <a:bodyPr>
            <a:normAutofit/>
          </a:bodyPr>
          <a:lstStyle/>
          <a:p>
            <a:r>
              <a:rPr lang="en-US" sz="3600" b="1" dirty="0"/>
              <a:t>Phase 3 – CONSISTENCY (The Closer)</a:t>
            </a:r>
            <a:endParaRPr sz="3600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54D022C-2B83-2807-9D5E-38C61A205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5485"/>
            <a:ext cx="5874834" cy="70539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 dirty="0"/>
              <a:t>Momentum Rewards Repetition, Not Motivation</a:t>
            </a:r>
            <a:endParaRPr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BD029-38D8-70E2-D68B-661804194F59}"/>
              </a:ext>
            </a:extLst>
          </p:cNvPr>
          <p:cNvSpPr txBox="1">
            <a:spLocks/>
          </p:cNvSpPr>
          <p:nvPr/>
        </p:nvSpPr>
        <p:spPr>
          <a:xfrm>
            <a:off x="922283" y="2340162"/>
            <a:ext cx="10078844" cy="3386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60000"/>
              </a:lnSpc>
              <a:buNone/>
            </a:pPr>
            <a:r>
              <a:rPr lang="en-US" sz="1800" b="1" dirty="0"/>
              <a:t>Key Points:</a:t>
            </a:r>
          </a:p>
          <a:p>
            <a:pPr>
              <a:lnSpc>
                <a:spcPct val="160000"/>
              </a:lnSpc>
            </a:pPr>
            <a:r>
              <a:rPr lang="en-US" sz="1800" dirty="0"/>
              <a:t>Consistency is boring—that's why it works.</a:t>
            </a:r>
          </a:p>
          <a:p>
            <a:pPr>
              <a:lnSpc>
                <a:spcPct val="160000"/>
              </a:lnSpc>
            </a:pPr>
            <a:r>
              <a:rPr lang="en-US" sz="1800" dirty="0"/>
              <a:t>Small daily actions &gt; Intense occasional effort.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sz="1800" b="1" dirty="0"/>
              <a:t>Example: </a:t>
            </a:r>
          </a:p>
          <a:p>
            <a:pPr>
              <a:lnSpc>
                <a:spcPct val="160000"/>
              </a:lnSpc>
            </a:pPr>
            <a:r>
              <a:rPr lang="en-US" sz="1800" dirty="0"/>
              <a:t>A restaurant that does a 10-minute "quality check" every single morning vs. one that only fixes things when a customer complains.</a:t>
            </a:r>
          </a:p>
        </p:txBody>
      </p:sp>
    </p:spTree>
    <p:extLst>
      <p:ext uri="{BB962C8B-B14F-4D97-AF65-F5344CB8AC3E}">
        <p14:creationId xmlns:p14="http://schemas.microsoft.com/office/powerpoint/2010/main" val="1912471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18FB-A721-37A6-899C-CC561A2F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E33DE-2E99-144F-DEF8-4A4C531CF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5753"/>
          </a:xfrm>
        </p:spPr>
        <p:txBody>
          <a:bodyPr/>
          <a:lstStyle/>
          <a:p>
            <a:r>
              <a:rPr lang="en-US" b="1" dirty="0"/>
              <a:t>Why We Quit</a:t>
            </a:r>
            <a:endParaRPr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70ADEBA-DFCB-5210-8FD7-C6037DF38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263"/>
            <a:ext cx="6900746" cy="64484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 dirty="0"/>
              <a:t>The "Boring" Trap</a:t>
            </a:r>
            <a:endParaRPr sz="20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B177F41-28D5-9704-5731-402DDBB419F0}"/>
              </a:ext>
            </a:extLst>
          </p:cNvPr>
          <p:cNvSpPr txBox="1">
            <a:spLocks/>
          </p:cNvSpPr>
          <p:nvPr/>
        </p:nvSpPr>
        <p:spPr>
          <a:xfrm>
            <a:off x="838200" y="2255721"/>
            <a:ext cx="10515600" cy="2379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en-US" sz="2400" dirty="0"/>
              <a:t>We don't quit because it's hard; we quit because we don't see the result immediately.</a:t>
            </a:r>
          </a:p>
          <a:p>
            <a:pPr>
              <a:lnSpc>
                <a:spcPct val="160000"/>
              </a:lnSpc>
            </a:pPr>
            <a:r>
              <a:rPr lang="en-US" sz="2400" dirty="0"/>
              <a:t>The Law of the Harvest: You don't plant today and eat tomorrow.</a:t>
            </a:r>
          </a:p>
        </p:txBody>
      </p:sp>
    </p:spTree>
    <p:extLst>
      <p:ext uri="{BB962C8B-B14F-4D97-AF65-F5344CB8AC3E}">
        <p14:creationId xmlns:p14="http://schemas.microsoft.com/office/powerpoint/2010/main" val="3770947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CF2030"/>
      </a:dk2>
      <a:lt2>
        <a:srgbClr val="E8E8E8"/>
      </a:lt2>
      <a:accent1>
        <a:srgbClr val="CF2030"/>
      </a:accent1>
      <a:accent2>
        <a:srgbClr val="64666A"/>
      </a:accent2>
      <a:accent3>
        <a:srgbClr val="C8C8C8"/>
      </a:accent3>
      <a:accent4>
        <a:srgbClr val="F2F2F2"/>
      </a:accent4>
      <a:accent5>
        <a:srgbClr val="FFFFFF"/>
      </a:accent5>
      <a:accent6>
        <a:srgbClr val="000000"/>
      </a:accent6>
      <a:hlink>
        <a:srgbClr val="467886"/>
      </a:hlink>
      <a:folHlink>
        <a:srgbClr val="96607D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7EF8D6F7-0D25-4D1A-9C78-07C763272238}" vid="{E5042FCB-73B8-4351-8081-74BA77B9B8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Beyond_PPT_2025_Template</Template>
  <TotalTime>1946</TotalTime>
  <Words>484</Words>
  <Application>Microsoft Office PowerPoint</Application>
  <PresentationFormat>Widescreen</PresentationFormat>
  <Paragraphs>60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Google Sans Text</vt:lpstr>
      <vt:lpstr>Montserrat Bold</vt:lpstr>
      <vt:lpstr>Office Theme</vt:lpstr>
      <vt:lpstr>PowerPoint Presentation</vt:lpstr>
      <vt:lpstr>PowerPoint Presentation</vt:lpstr>
      <vt:lpstr>The Reason Most SMEs Stall</vt:lpstr>
      <vt:lpstr>Phase 1 – CLARITY (The Compass)</vt:lpstr>
      <vt:lpstr>The Clarity Audit</vt:lpstr>
      <vt:lpstr>Phase 2: COURAGE (The Catalyst)</vt:lpstr>
      <vt:lpstr>The "Quiet" Decisions</vt:lpstr>
      <vt:lpstr>Phase 3 – CONSISTENCY (The Closer)</vt:lpstr>
      <vt:lpstr>Why We Quit</vt:lpstr>
      <vt:lpstr>When the System Collapses</vt:lpstr>
      <vt:lpstr>Which is Your Weak Link?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Chivin DOUNG</dc:creator>
  <cp:lastModifiedBy>chivin</cp:lastModifiedBy>
  <cp:revision>23</cp:revision>
  <dcterms:created xsi:type="dcterms:W3CDTF">2024-11-19T21:06:51Z</dcterms:created>
  <dcterms:modified xsi:type="dcterms:W3CDTF">2026-01-08T10:44:20Z</dcterms:modified>
</cp:coreProperties>
</file>