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64" r:id="rId2"/>
    <p:sldId id="256" r:id="rId3"/>
    <p:sldId id="257" r:id="rId4"/>
    <p:sldId id="258" r:id="rId5"/>
    <p:sldId id="1187" r:id="rId6"/>
    <p:sldId id="1181" r:id="rId7"/>
    <p:sldId id="1182" r:id="rId8"/>
    <p:sldId id="1183" r:id="rId9"/>
    <p:sldId id="1184" r:id="rId10"/>
    <p:sldId id="265" r:id="rId11"/>
    <p:sldId id="266" r:id="rId12"/>
    <p:sldId id="327" r:id="rId13"/>
    <p:sldId id="1185" r:id="rId14"/>
    <p:sldId id="1188" r:id="rId15"/>
    <p:sldId id="1192" r:id="rId16"/>
    <p:sldId id="1193" r:id="rId17"/>
    <p:sldId id="1194" r:id="rId18"/>
    <p:sldId id="1195" r:id="rId19"/>
    <p:sldId id="1196" r:id="rId20"/>
    <p:sldId id="1197" r:id="rId21"/>
    <p:sldId id="1198" r:id="rId22"/>
    <p:sldId id="1199" r:id="rId23"/>
    <p:sldId id="1180" r:id="rId24"/>
    <p:sldId id="274" r:id="rId25"/>
    <p:sldId id="275" r:id="rId26"/>
    <p:sldId id="276" r:id="rId27"/>
    <p:sldId id="277" r:id="rId28"/>
    <p:sldId id="278" r:id="rId29"/>
    <p:sldId id="263" r:id="rId30"/>
    <p:sldId id="279" r:id="rId31"/>
    <p:sldId id="1200" r:id="rId32"/>
    <p:sldId id="1201" r:id="rId33"/>
    <p:sldId id="26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6A81"/>
    <a:srgbClr val="F25E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1" d="100"/>
          <a:sy n="61" d="100"/>
        </p:scale>
        <p:origin x="812" y="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D62261-D3E0-49CB-85BE-38CB55D0848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ECA455-E327-41CC-92CC-2F027B1B9B46}" type="slidenum">
              <a:rPr lang="en-US" smtClean="0"/>
              <a:t>‹#›</a:t>
            </a:fld>
            <a:endParaRPr lang="en-US"/>
          </a:p>
        </p:txBody>
      </p:sp>
    </p:spTree>
    <p:extLst>
      <p:ext uri="{BB962C8B-B14F-4D97-AF65-F5344CB8AC3E}">
        <p14:creationId xmlns:p14="http://schemas.microsoft.com/office/powerpoint/2010/main" val="452684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C4CAA-F5E6-858C-3E56-2C1D0A1EB6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A6DB65C-437B-1CF6-D87D-81177AEF0A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538832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D5E852-7C70-8944-BDD7-1F16FC428C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6F746B9-5C08-A2EE-0494-9BCA78ACD0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A181D-F2FB-DD49-0486-E9945ED77426}"/>
              </a:ext>
            </a:extLst>
          </p:cNvPr>
          <p:cNvSpPr>
            <a:spLocks noGrp="1"/>
          </p:cNvSpPr>
          <p:nvPr>
            <p:ph type="dt" sz="half" idx="10"/>
          </p:nvPr>
        </p:nvSpPr>
        <p:spPr>
          <a:xfrm>
            <a:off x="838200" y="6356350"/>
            <a:ext cx="2743200" cy="365125"/>
          </a:xfrm>
          <a:prstGeom prst="rect">
            <a:avLst/>
          </a:prstGeom>
        </p:spPr>
        <p:txBody>
          <a:bodyPr/>
          <a:lstStyle/>
          <a:p>
            <a:fld id="{1C28C12F-3C7E-450F-8ABE-E8C4DDE67CDD}" type="datetimeFigureOut">
              <a:rPr lang="en-US" smtClean="0"/>
              <a:t>1/9/2026</a:t>
            </a:fld>
            <a:endParaRPr lang="en-US"/>
          </a:p>
        </p:txBody>
      </p:sp>
      <p:sp>
        <p:nvSpPr>
          <p:cNvPr id="5" name="Footer Placeholder 4">
            <a:extLst>
              <a:ext uri="{FF2B5EF4-FFF2-40B4-BE49-F238E27FC236}">
                <a16:creationId xmlns:a16="http://schemas.microsoft.com/office/drawing/2014/main" id="{1AEE1A32-2B02-C3B0-210A-7D4709146CC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522E09A-D518-32E7-74A6-225497D68475}"/>
              </a:ext>
            </a:extLst>
          </p:cNvPr>
          <p:cNvSpPr>
            <a:spLocks noGrp="1"/>
          </p:cNvSpPr>
          <p:nvPr>
            <p:ph type="sldNum" sz="quarter" idx="12"/>
          </p:nvPr>
        </p:nvSpPr>
        <p:spPr>
          <a:xfrm>
            <a:off x="8610600" y="6356350"/>
            <a:ext cx="2743200" cy="365125"/>
          </a:xfrm>
          <a:prstGeom prst="rect">
            <a:avLst/>
          </a:prstGeom>
        </p:spPr>
        <p:txBody>
          <a:bodyPr/>
          <a:lstStyle/>
          <a:p>
            <a:fld id="{C971988B-5363-4D58-9C56-F8CF50071584}" type="slidenum">
              <a:rPr lang="en-US" smtClean="0"/>
              <a:t>‹#›</a:t>
            </a:fld>
            <a:endParaRPr lang="en-US"/>
          </a:p>
        </p:txBody>
      </p:sp>
    </p:spTree>
    <p:extLst>
      <p:ext uri="{BB962C8B-B14F-4D97-AF65-F5344CB8AC3E}">
        <p14:creationId xmlns:p14="http://schemas.microsoft.com/office/powerpoint/2010/main" val="2310679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BE9B1-6441-CE01-28F3-D2D3339679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577FB5-A792-0921-0120-8887A315C7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99252A-CD20-994B-42CD-AD17D361BD45}"/>
              </a:ext>
            </a:extLst>
          </p:cNvPr>
          <p:cNvSpPr>
            <a:spLocks noGrp="1"/>
          </p:cNvSpPr>
          <p:nvPr>
            <p:ph type="dt" sz="half" idx="10"/>
          </p:nvPr>
        </p:nvSpPr>
        <p:spPr>
          <a:xfrm>
            <a:off x="838200" y="6356350"/>
            <a:ext cx="2743200" cy="365125"/>
          </a:xfrm>
          <a:prstGeom prst="rect">
            <a:avLst/>
          </a:prstGeom>
        </p:spPr>
        <p:txBody>
          <a:bodyPr/>
          <a:lstStyle/>
          <a:p>
            <a:fld id="{1C28C12F-3C7E-450F-8ABE-E8C4DDE67CDD}" type="datetimeFigureOut">
              <a:rPr lang="en-US" smtClean="0"/>
              <a:t>1/9/2026</a:t>
            </a:fld>
            <a:endParaRPr lang="en-US"/>
          </a:p>
        </p:txBody>
      </p:sp>
      <p:sp>
        <p:nvSpPr>
          <p:cNvPr id="5" name="Footer Placeholder 4">
            <a:extLst>
              <a:ext uri="{FF2B5EF4-FFF2-40B4-BE49-F238E27FC236}">
                <a16:creationId xmlns:a16="http://schemas.microsoft.com/office/drawing/2014/main" id="{224753D3-7762-7ED0-651F-7FF303B13F1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9D724E9-7963-8438-0D14-4EDDF71E1AAF}"/>
              </a:ext>
            </a:extLst>
          </p:cNvPr>
          <p:cNvSpPr>
            <a:spLocks noGrp="1"/>
          </p:cNvSpPr>
          <p:nvPr>
            <p:ph type="sldNum" sz="quarter" idx="12"/>
          </p:nvPr>
        </p:nvSpPr>
        <p:spPr>
          <a:xfrm>
            <a:off x="8610600" y="6356350"/>
            <a:ext cx="2743200" cy="365125"/>
          </a:xfrm>
          <a:prstGeom prst="rect">
            <a:avLst/>
          </a:prstGeom>
        </p:spPr>
        <p:txBody>
          <a:bodyPr/>
          <a:lstStyle/>
          <a:p>
            <a:fld id="{C971988B-5363-4D58-9C56-F8CF50071584}" type="slidenum">
              <a:rPr lang="en-US" smtClean="0"/>
              <a:t>‹#›</a:t>
            </a:fld>
            <a:endParaRPr lang="en-US"/>
          </a:p>
        </p:txBody>
      </p:sp>
    </p:spTree>
    <p:extLst>
      <p:ext uri="{BB962C8B-B14F-4D97-AF65-F5344CB8AC3E}">
        <p14:creationId xmlns:p14="http://schemas.microsoft.com/office/powerpoint/2010/main" val="143251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65AA2-B366-D885-7CFB-D70811EC29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1D9A0E-9848-0E61-32AB-FE69F5AE0D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FDCF49-A000-0977-855E-F361039A1743}"/>
              </a:ext>
            </a:extLst>
          </p:cNvPr>
          <p:cNvSpPr>
            <a:spLocks noGrp="1"/>
          </p:cNvSpPr>
          <p:nvPr>
            <p:ph type="dt" sz="half" idx="10"/>
          </p:nvPr>
        </p:nvSpPr>
        <p:spPr>
          <a:xfrm>
            <a:off x="838200" y="6356350"/>
            <a:ext cx="2743200" cy="365125"/>
          </a:xfrm>
          <a:prstGeom prst="rect">
            <a:avLst/>
          </a:prstGeom>
        </p:spPr>
        <p:txBody>
          <a:bodyPr/>
          <a:lstStyle/>
          <a:p>
            <a:fld id="{1C28C12F-3C7E-450F-8ABE-E8C4DDE67CDD}" type="datetimeFigureOut">
              <a:rPr lang="en-US" smtClean="0"/>
              <a:t>1/9/2026</a:t>
            </a:fld>
            <a:endParaRPr lang="en-US"/>
          </a:p>
        </p:txBody>
      </p:sp>
      <p:sp>
        <p:nvSpPr>
          <p:cNvPr id="5" name="Footer Placeholder 4">
            <a:extLst>
              <a:ext uri="{FF2B5EF4-FFF2-40B4-BE49-F238E27FC236}">
                <a16:creationId xmlns:a16="http://schemas.microsoft.com/office/drawing/2014/main" id="{6982A8F5-9A57-1E43-4C0B-D35372D5F28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5B9E6A6-66D5-B4B6-4A2A-689DCD8A8ABE}"/>
              </a:ext>
            </a:extLst>
          </p:cNvPr>
          <p:cNvSpPr>
            <a:spLocks noGrp="1"/>
          </p:cNvSpPr>
          <p:nvPr>
            <p:ph type="sldNum" sz="quarter" idx="12"/>
          </p:nvPr>
        </p:nvSpPr>
        <p:spPr>
          <a:xfrm>
            <a:off x="8610600" y="6356350"/>
            <a:ext cx="2743200" cy="365125"/>
          </a:xfrm>
          <a:prstGeom prst="rect">
            <a:avLst/>
          </a:prstGeom>
        </p:spPr>
        <p:txBody>
          <a:bodyPr/>
          <a:lstStyle/>
          <a:p>
            <a:fld id="{C971988B-5363-4D58-9C56-F8CF50071584}" type="slidenum">
              <a:rPr lang="en-US" smtClean="0"/>
              <a:t>‹#›</a:t>
            </a:fld>
            <a:endParaRPr lang="en-US"/>
          </a:p>
        </p:txBody>
      </p:sp>
    </p:spTree>
    <p:extLst>
      <p:ext uri="{BB962C8B-B14F-4D97-AF65-F5344CB8AC3E}">
        <p14:creationId xmlns:p14="http://schemas.microsoft.com/office/powerpoint/2010/main" val="3283736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8602E-7E09-96E9-C061-E7E79B9A5E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1424E5-B335-A540-E35D-87D4E5BC30B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7F86A0-C5DF-E8D5-D932-9CCBE5E54B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F4157E-96B5-CACF-F899-2B12BCBE8EF2}"/>
              </a:ext>
            </a:extLst>
          </p:cNvPr>
          <p:cNvSpPr>
            <a:spLocks noGrp="1"/>
          </p:cNvSpPr>
          <p:nvPr>
            <p:ph type="dt" sz="half" idx="10"/>
          </p:nvPr>
        </p:nvSpPr>
        <p:spPr>
          <a:xfrm>
            <a:off x="838200" y="6356350"/>
            <a:ext cx="2743200" cy="365125"/>
          </a:xfrm>
          <a:prstGeom prst="rect">
            <a:avLst/>
          </a:prstGeom>
        </p:spPr>
        <p:txBody>
          <a:bodyPr/>
          <a:lstStyle/>
          <a:p>
            <a:fld id="{1C28C12F-3C7E-450F-8ABE-E8C4DDE67CDD}" type="datetimeFigureOut">
              <a:rPr lang="en-US" smtClean="0"/>
              <a:t>1/9/2026</a:t>
            </a:fld>
            <a:endParaRPr lang="en-US"/>
          </a:p>
        </p:txBody>
      </p:sp>
      <p:sp>
        <p:nvSpPr>
          <p:cNvPr id="6" name="Footer Placeholder 5">
            <a:extLst>
              <a:ext uri="{FF2B5EF4-FFF2-40B4-BE49-F238E27FC236}">
                <a16:creationId xmlns:a16="http://schemas.microsoft.com/office/drawing/2014/main" id="{7ECD67E2-E385-B110-D11F-0D7D68F98BC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CB9D50D-EEB9-E27A-F03D-57571F460674}"/>
              </a:ext>
            </a:extLst>
          </p:cNvPr>
          <p:cNvSpPr>
            <a:spLocks noGrp="1"/>
          </p:cNvSpPr>
          <p:nvPr>
            <p:ph type="sldNum" sz="quarter" idx="12"/>
          </p:nvPr>
        </p:nvSpPr>
        <p:spPr>
          <a:xfrm>
            <a:off x="8610600" y="6356350"/>
            <a:ext cx="2743200" cy="365125"/>
          </a:xfrm>
          <a:prstGeom prst="rect">
            <a:avLst/>
          </a:prstGeom>
        </p:spPr>
        <p:txBody>
          <a:bodyPr/>
          <a:lstStyle/>
          <a:p>
            <a:fld id="{C971988B-5363-4D58-9C56-F8CF50071584}" type="slidenum">
              <a:rPr lang="en-US" smtClean="0"/>
              <a:t>‹#›</a:t>
            </a:fld>
            <a:endParaRPr lang="en-US"/>
          </a:p>
        </p:txBody>
      </p:sp>
    </p:spTree>
    <p:extLst>
      <p:ext uri="{BB962C8B-B14F-4D97-AF65-F5344CB8AC3E}">
        <p14:creationId xmlns:p14="http://schemas.microsoft.com/office/powerpoint/2010/main" val="1672976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D120-CEB0-77EC-415B-3605A44D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D87968-7935-CE06-1399-743CD0A22A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34F195-ABCF-EC39-1353-EE4CAB6E03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3AC8C40-201D-AB2D-0C70-D0105460CE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A0FA84-C6E0-38F4-333B-1F851EF559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307A94-DC60-7111-A232-171F0CE62B6F}"/>
              </a:ext>
            </a:extLst>
          </p:cNvPr>
          <p:cNvSpPr>
            <a:spLocks noGrp="1"/>
          </p:cNvSpPr>
          <p:nvPr>
            <p:ph type="dt" sz="half" idx="10"/>
          </p:nvPr>
        </p:nvSpPr>
        <p:spPr>
          <a:xfrm>
            <a:off x="838200" y="6356350"/>
            <a:ext cx="2743200" cy="365125"/>
          </a:xfrm>
          <a:prstGeom prst="rect">
            <a:avLst/>
          </a:prstGeom>
        </p:spPr>
        <p:txBody>
          <a:bodyPr/>
          <a:lstStyle/>
          <a:p>
            <a:fld id="{1C28C12F-3C7E-450F-8ABE-E8C4DDE67CDD}" type="datetimeFigureOut">
              <a:rPr lang="en-US" smtClean="0"/>
              <a:t>1/9/2026</a:t>
            </a:fld>
            <a:endParaRPr lang="en-US"/>
          </a:p>
        </p:txBody>
      </p:sp>
      <p:sp>
        <p:nvSpPr>
          <p:cNvPr id="8" name="Footer Placeholder 7">
            <a:extLst>
              <a:ext uri="{FF2B5EF4-FFF2-40B4-BE49-F238E27FC236}">
                <a16:creationId xmlns:a16="http://schemas.microsoft.com/office/drawing/2014/main" id="{39F30F02-D3D1-D63A-1905-E41B9E55A2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4D9B191-A8E8-5B0D-C7AF-681184E46971}"/>
              </a:ext>
            </a:extLst>
          </p:cNvPr>
          <p:cNvSpPr>
            <a:spLocks noGrp="1"/>
          </p:cNvSpPr>
          <p:nvPr>
            <p:ph type="sldNum" sz="quarter" idx="12"/>
          </p:nvPr>
        </p:nvSpPr>
        <p:spPr>
          <a:xfrm>
            <a:off x="8610600" y="6356350"/>
            <a:ext cx="2743200" cy="365125"/>
          </a:xfrm>
          <a:prstGeom prst="rect">
            <a:avLst/>
          </a:prstGeom>
        </p:spPr>
        <p:txBody>
          <a:bodyPr/>
          <a:lstStyle/>
          <a:p>
            <a:fld id="{C971988B-5363-4D58-9C56-F8CF50071584}" type="slidenum">
              <a:rPr lang="en-US" smtClean="0"/>
              <a:t>‹#›</a:t>
            </a:fld>
            <a:endParaRPr lang="en-US"/>
          </a:p>
        </p:txBody>
      </p:sp>
    </p:spTree>
    <p:extLst>
      <p:ext uri="{BB962C8B-B14F-4D97-AF65-F5344CB8AC3E}">
        <p14:creationId xmlns:p14="http://schemas.microsoft.com/office/powerpoint/2010/main" val="3995228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8FBA0-3AB3-6045-8F68-D7C24095E5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2DE15E-9FA9-5429-3024-CE48703CC392}"/>
              </a:ext>
            </a:extLst>
          </p:cNvPr>
          <p:cNvSpPr>
            <a:spLocks noGrp="1"/>
          </p:cNvSpPr>
          <p:nvPr>
            <p:ph type="dt" sz="half" idx="10"/>
          </p:nvPr>
        </p:nvSpPr>
        <p:spPr>
          <a:xfrm>
            <a:off x="838200" y="6356350"/>
            <a:ext cx="2743200" cy="365125"/>
          </a:xfrm>
          <a:prstGeom prst="rect">
            <a:avLst/>
          </a:prstGeom>
        </p:spPr>
        <p:txBody>
          <a:bodyPr/>
          <a:lstStyle/>
          <a:p>
            <a:fld id="{1C28C12F-3C7E-450F-8ABE-E8C4DDE67CDD}" type="datetimeFigureOut">
              <a:rPr lang="en-US" smtClean="0"/>
              <a:t>1/9/2026</a:t>
            </a:fld>
            <a:endParaRPr lang="en-US"/>
          </a:p>
        </p:txBody>
      </p:sp>
      <p:sp>
        <p:nvSpPr>
          <p:cNvPr id="4" name="Footer Placeholder 3">
            <a:extLst>
              <a:ext uri="{FF2B5EF4-FFF2-40B4-BE49-F238E27FC236}">
                <a16:creationId xmlns:a16="http://schemas.microsoft.com/office/drawing/2014/main" id="{39959EFB-D90A-D972-79DA-56A55F4351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D83E7C1-F229-B6D8-F7FC-1B4A1699704A}"/>
              </a:ext>
            </a:extLst>
          </p:cNvPr>
          <p:cNvSpPr>
            <a:spLocks noGrp="1"/>
          </p:cNvSpPr>
          <p:nvPr>
            <p:ph type="sldNum" sz="quarter" idx="12"/>
          </p:nvPr>
        </p:nvSpPr>
        <p:spPr>
          <a:xfrm>
            <a:off x="8610600" y="6356350"/>
            <a:ext cx="2743200" cy="365125"/>
          </a:xfrm>
          <a:prstGeom prst="rect">
            <a:avLst/>
          </a:prstGeom>
        </p:spPr>
        <p:txBody>
          <a:bodyPr/>
          <a:lstStyle/>
          <a:p>
            <a:fld id="{C971988B-5363-4D58-9C56-F8CF50071584}" type="slidenum">
              <a:rPr lang="en-US" smtClean="0"/>
              <a:t>‹#›</a:t>
            </a:fld>
            <a:endParaRPr lang="en-US"/>
          </a:p>
        </p:txBody>
      </p:sp>
    </p:spTree>
    <p:extLst>
      <p:ext uri="{BB962C8B-B14F-4D97-AF65-F5344CB8AC3E}">
        <p14:creationId xmlns:p14="http://schemas.microsoft.com/office/powerpoint/2010/main" val="3776645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970473-2061-22C9-A43B-2EC081B54A65}"/>
              </a:ext>
            </a:extLst>
          </p:cNvPr>
          <p:cNvSpPr>
            <a:spLocks noGrp="1"/>
          </p:cNvSpPr>
          <p:nvPr>
            <p:ph type="dt" sz="half" idx="10"/>
          </p:nvPr>
        </p:nvSpPr>
        <p:spPr>
          <a:xfrm>
            <a:off x="838200" y="6356350"/>
            <a:ext cx="2743200" cy="365125"/>
          </a:xfrm>
          <a:prstGeom prst="rect">
            <a:avLst/>
          </a:prstGeom>
        </p:spPr>
        <p:txBody>
          <a:bodyPr/>
          <a:lstStyle/>
          <a:p>
            <a:fld id="{1C28C12F-3C7E-450F-8ABE-E8C4DDE67CDD}" type="datetimeFigureOut">
              <a:rPr lang="en-US" smtClean="0"/>
              <a:t>1/9/2026</a:t>
            </a:fld>
            <a:endParaRPr lang="en-US"/>
          </a:p>
        </p:txBody>
      </p:sp>
      <p:sp>
        <p:nvSpPr>
          <p:cNvPr id="3" name="Footer Placeholder 2">
            <a:extLst>
              <a:ext uri="{FF2B5EF4-FFF2-40B4-BE49-F238E27FC236}">
                <a16:creationId xmlns:a16="http://schemas.microsoft.com/office/drawing/2014/main" id="{31E932C2-4D3D-6345-BAE1-B563495799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3FFE59C-1596-F1B6-0395-8DA539D91ABC}"/>
              </a:ext>
            </a:extLst>
          </p:cNvPr>
          <p:cNvSpPr>
            <a:spLocks noGrp="1"/>
          </p:cNvSpPr>
          <p:nvPr>
            <p:ph type="sldNum" sz="quarter" idx="12"/>
          </p:nvPr>
        </p:nvSpPr>
        <p:spPr>
          <a:xfrm>
            <a:off x="8610600" y="6356350"/>
            <a:ext cx="2743200" cy="365125"/>
          </a:xfrm>
          <a:prstGeom prst="rect">
            <a:avLst/>
          </a:prstGeom>
        </p:spPr>
        <p:txBody>
          <a:bodyPr/>
          <a:lstStyle/>
          <a:p>
            <a:fld id="{C971988B-5363-4D58-9C56-F8CF50071584}" type="slidenum">
              <a:rPr lang="en-US" smtClean="0"/>
              <a:t>‹#›</a:t>
            </a:fld>
            <a:endParaRPr lang="en-US"/>
          </a:p>
        </p:txBody>
      </p:sp>
    </p:spTree>
    <p:extLst>
      <p:ext uri="{BB962C8B-B14F-4D97-AF65-F5344CB8AC3E}">
        <p14:creationId xmlns:p14="http://schemas.microsoft.com/office/powerpoint/2010/main" val="1075554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6A0B5-7694-87B9-105A-623F90F276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7BDE02A-BBEA-CB41-9DB3-EAD13B0FAD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72DE65-7608-7AE1-6F4A-F3454E6A0B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D38395-4665-B3C3-B83B-ECE0AAF97D50}"/>
              </a:ext>
            </a:extLst>
          </p:cNvPr>
          <p:cNvSpPr>
            <a:spLocks noGrp="1"/>
          </p:cNvSpPr>
          <p:nvPr>
            <p:ph type="dt" sz="half" idx="10"/>
          </p:nvPr>
        </p:nvSpPr>
        <p:spPr>
          <a:xfrm>
            <a:off x="838200" y="6356350"/>
            <a:ext cx="2743200" cy="365125"/>
          </a:xfrm>
          <a:prstGeom prst="rect">
            <a:avLst/>
          </a:prstGeom>
        </p:spPr>
        <p:txBody>
          <a:bodyPr/>
          <a:lstStyle/>
          <a:p>
            <a:fld id="{1C28C12F-3C7E-450F-8ABE-E8C4DDE67CDD}" type="datetimeFigureOut">
              <a:rPr lang="en-US" smtClean="0"/>
              <a:t>1/9/2026</a:t>
            </a:fld>
            <a:endParaRPr lang="en-US"/>
          </a:p>
        </p:txBody>
      </p:sp>
      <p:sp>
        <p:nvSpPr>
          <p:cNvPr id="6" name="Footer Placeholder 5">
            <a:extLst>
              <a:ext uri="{FF2B5EF4-FFF2-40B4-BE49-F238E27FC236}">
                <a16:creationId xmlns:a16="http://schemas.microsoft.com/office/drawing/2014/main" id="{9D6E68FB-3091-B100-B80E-3335172706F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4DC1DE1-9C5A-E0F8-5A24-37005DD91A8B}"/>
              </a:ext>
            </a:extLst>
          </p:cNvPr>
          <p:cNvSpPr>
            <a:spLocks noGrp="1"/>
          </p:cNvSpPr>
          <p:nvPr>
            <p:ph type="sldNum" sz="quarter" idx="12"/>
          </p:nvPr>
        </p:nvSpPr>
        <p:spPr>
          <a:xfrm>
            <a:off x="8610600" y="6356350"/>
            <a:ext cx="2743200" cy="365125"/>
          </a:xfrm>
          <a:prstGeom prst="rect">
            <a:avLst/>
          </a:prstGeom>
        </p:spPr>
        <p:txBody>
          <a:bodyPr/>
          <a:lstStyle/>
          <a:p>
            <a:fld id="{C971988B-5363-4D58-9C56-F8CF50071584}" type="slidenum">
              <a:rPr lang="en-US" smtClean="0"/>
              <a:t>‹#›</a:t>
            </a:fld>
            <a:endParaRPr lang="en-US"/>
          </a:p>
        </p:txBody>
      </p:sp>
    </p:spTree>
    <p:extLst>
      <p:ext uri="{BB962C8B-B14F-4D97-AF65-F5344CB8AC3E}">
        <p14:creationId xmlns:p14="http://schemas.microsoft.com/office/powerpoint/2010/main" val="1289174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10C66-5233-C4C7-0C98-FF35DB30CF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D8F84FD-D32F-AA0A-5602-FA6F4D716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52B4F0E-B100-DCA4-CA18-12F5743112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1AF580-060A-F705-420C-5639CAA8F2BE}"/>
              </a:ext>
            </a:extLst>
          </p:cNvPr>
          <p:cNvSpPr>
            <a:spLocks noGrp="1"/>
          </p:cNvSpPr>
          <p:nvPr>
            <p:ph type="dt" sz="half" idx="10"/>
          </p:nvPr>
        </p:nvSpPr>
        <p:spPr>
          <a:xfrm>
            <a:off x="838200" y="6356350"/>
            <a:ext cx="2743200" cy="365125"/>
          </a:xfrm>
          <a:prstGeom prst="rect">
            <a:avLst/>
          </a:prstGeom>
        </p:spPr>
        <p:txBody>
          <a:bodyPr/>
          <a:lstStyle/>
          <a:p>
            <a:fld id="{1C28C12F-3C7E-450F-8ABE-E8C4DDE67CDD}" type="datetimeFigureOut">
              <a:rPr lang="en-US" smtClean="0"/>
              <a:t>1/9/2026</a:t>
            </a:fld>
            <a:endParaRPr lang="en-US"/>
          </a:p>
        </p:txBody>
      </p:sp>
      <p:sp>
        <p:nvSpPr>
          <p:cNvPr id="6" name="Footer Placeholder 5">
            <a:extLst>
              <a:ext uri="{FF2B5EF4-FFF2-40B4-BE49-F238E27FC236}">
                <a16:creationId xmlns:a16="http://schemas.microsoft.com/office/drawing/2014/main" id="{3F985977-BC6A-45A9-A908-FF5B154E64B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E185760-9AD1-DB91-0F6A-50B137F779F2}"/>
              </a:ext>
            </a:extLst>
          </p:cNvPr>
          <p:cNvSpPr>
            <a:spLocks noGrp="1"/>
          </p:cNvSpPr>
          <p:nvPr>
            <p:ph type="sldNum" sz="quarter" idx="12"/>
          </p:nvPr>
        </p:nvSpPr>
        <p:spPr>
          <a:xfrm>
            <a:off x="8610600" y="6356350"/>
            <a:ext cx="2743200" cy="365125"/>
          </a:xfrm>
          <a:prstGeom prst="rect">
            <a:avLst/>
          </a:prstGeom>
        </p:spPr>
        <p:txBody>
          <a:bodyPr/>
          <a:lstStyle/>
          <a:p>
            <a:fld id="{C971988B-5363-4D58-9C56-F8CF50071584}" type="slidenum">
              <a:rPr lang="en-US" smtClean="0"/>
              <a:t>‹#›</a:t>
            </a:fld>
            <a:endParaRPr lang="en-US"/>
          </a:p>
        </p:txBody>
      </p:sp>
    </p:spTree>
    <p:extLst>
      <p:ext uri="{BB962C8B-B14F-4D97-AF65-F5344CB8AC3E}">
        <p14:creationId xmlns:p14="http://schemas.microsoft.com/office/powerpoint/2010/main" val="1714845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D7F715-A3BE-99A7-DD30-FA13C5B12D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1F8F1AC-83A4-FBD7-99F2-DFB5FC4CFC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23">
            <a:extLst>
              <a:ext uri="{FF2B5EF4-FFF2-40B4-BE49-F238E27FC236}">
                <a16:creationId xmlns:a16="http://schemas.microsoft.com/office/drawing/2014/main" id="{E9BC6E36-93E1-05FF-6D3B-BFAACF075D84}"/>
              </a:ext>
            </a:extLst>
          </p:cNvPr>
          <p:cNvSpPr/>
          <p:nvPr userDrawn="1"/>
        </p:nvSpPr>
        <p:spPr>
          <a:xfrm>
            <a:off x="9930811" y="29973"/>
            <a:ext cx="2009937" cy="891603"/>
          </a:xfrm>
          <a:custGeom>
            <a:avLst/>
            <a:gdLst/>
            <a:ahLst/>
            <a:cxnLst/>
            <a:rect l="l" t="t" r="r" b="b"/>
            <a:pathLst>
              <a:path w="4022148" h="1540300">
                <a:moveTo>
                  <a:pt x="0" y="0"/>
                </a:moveTo>
                <a:lnTo>
                  <a:pt x="4022148" y="0"/>
                </a:lnTo>
                <a:lnTo>
                  <a:pt x="4022148" y="1540300"/>
                </a:lnTo>
                <a:lnTo>
                  <a:pt x="0" y="1540300"/>
                </a:lnTo>
                <a:lnTo>
                  <a:pt x="0" y="0"/>
                </a:lnTo>
                <a:close/>
              </a:path>
            </a:pathLst>
          </a:custGeom>
          <a:blipFill>
            <a:blip r:embed="rId12"/>
            <a:stretch>
              <a:fillRect t="-75281" b="-85846"/>
            </a:stretch>
          </a:blipFill>
        </p:spPr>
      </p:sp>
      <p:grpSp>
        <p:nvGrpSpPr>
          <p:cNvPr id="14" name="Group 3">
            <a:extLst>
              <a:ext uri="{FF2B5EF4-FFF2-40B4-BE49-F238E27FC236}">
                <a16:creationId xmlns:a16="http://schemas.microsoft.com/office/drawing/2014/main" id="{3887C629-2EF0-57DA-AB0F-1E53ACC62BE3}"/>
              </a:ext>
            </a:extLst>
          </p:cNvPr>
          <p:cNvGrpSpPr/>
          <p:nvPr userDrawn="1"/>
        </p:nvGrpSpPr>
        <p:grpSpPr>
          <a:xfrm flipV="1">
            <a:off x="-374374" y="6453118"/>
            <a:ext cx="12940747" cy="442219"/>
            <a:chOff x="0" y="0"/>
            <a:chExt cx="4816593" cy="826920"/>
          </a:xfrm>
        </p:grpSpPr>
        <p:sp>
          <p:nvSpPr>
            <p:cNvPr id="15" name="Freeform 4">
              <a:extLst>
                <a:ext uri="{FF2B5EF4-FFF2-40B4-BE49-F238E27FC236}">
                  <a16:creationId xmlns:a16="http://schemas.microsoft.com/office/drawing/2014/main" id="{F79A4952-E89C-1107-3791-A7ED076AB1FF}"/>
                </a:ext>
              </a:extLst>
            </p:cNvPr>
            <p:cNvSpPr/>
            <p:nvPr/>
          </p:nvSpPr>
          <p:spPr>
            <a:xfrm>
              <a:off x="0" y="0"/>
              <a:ext cx="4816592" cy="826920"/>
            </a:xfrm>
            <a:custGeom>
              <a:avLst/>
              <a:gdLst/>
              <a:ahLst/>
              <a:cxnLst/>
              <a:rect l="l" t="t" r="r" b="b"/>
              <a:pathLst>
                <a:path w="4816592" h="826920">
                  <a:moveTo>
                    <a:pt x="42333" y="0"/>
                  </a:moveTo>
                  <a:lnTo>
                    <a:pt x="4774259" y="0"/>
                  </a:lnTo>
                  <a:cubicBezTo>
                    <a:pt x="4785487" y="0"/>
                    <a:pt x="4796254" y="4460"/>
                    <a:pt x="4804193" y="12399"/>
                  </a:cubicBezTo>
                  <a:cubicBezTo>
                    <a:pt x="4812132" y="20338"/>
                    <a:pt x="4816592" y="31106"/>
                    <a:pt x="4816592" y="42333"/>
                  </a:cubicBezTo>
                  <a:lnTo>
                    <a:pt x="4816592" y="784586"/>
                  </a:lnTo>
                  <a:cubicBezTo>
                    <a:pt x="4816592" y="795814"/>
                    <a:pt x="4812132" y="806582"/>
                    <a:pt x="4804193" y="814521"/>
                  </a:cubicBezTo>
                  <a:cubicBezTo>
                    <a:pt x="4796254" y="822460"/>
                    <a:pt x="4785487" y="826920"/>
                    <a:pt x="4774259" y="826920"/>
                  </a:cubicBezTo>
                  <a:lnTo>
                    <a:pt x="42333" y="826920"/>
                  </a:lnTo>
                  <a:cubicBezTo>
                    <a:pt x="31106" y="826920"/>
                    <a:pt x="20338" y="822460"/>
                    <a:pt x="12399" y="814521"/>
                  </a:cubicBezTo>
                  <a:cubicBezTo>
                    <a:pt x="4460" y="806582"/>
                    <a:pt x="0" y="795814"/>
                    <a:pt x="0" y="784586"/>
                  </a:cubicBezTo>
                  <a:lnTo>
                    <a:pt x="0" y="42333"/>
                  </a:lnTo>
                  <a:cubicBezTo>
                    <a:pt x="0" y="31106"/>
                    <a:pt x="4460" y="20338"/>
                    <a:pt x="12399" y="12399"/>
                  </a:cubicBezTo>
                  <a:cubicBezTo>
                    <a:pt x="20338" y="4460"/>
                    <a:pt x="31106" y="0"/>
                    <a:pt x="42333" y="0"/>
                  </a:cubicBezTo>
                  <a:close/>
                </a:path>
              </a:pathLst>
            </a:custGeom>
            <a:solidFill>
              <a:srgbClr val="126A81"/>
            </a:solidFill>
          </p:spPr>
        </p:sp>
        <p:sp>
          <p:nvSpPr>
            <p:cNvPr id="16" name="TextBox 5">
              <a:extLst>
                <a:ext uri="{FF2B5EF4-FFF2-40B4-BE49-F238E27FC236}">
                  <a16:creationId xmlns:a16="http://schemas.microsoft.com/office/drawing/2014/main" id="{BE22C90F-CA09-B287-E06B-FCA6EC65806C}"/>
                </a:ext>
              </a:extLst>
            </p:cNvPr>
            <p:cNvSpPr txBox="1"/>
            <p:nvPr/>
          </p:nvSpPr>
          <p:spPr>
            <a:xfrm>
              <a:off x="0" y="-57150"/>
              <a:ext cx="4816593" cy="884070"/>
            </a:xfrm>
            <a:prstGeom prst="rect">
              <a:avLst/>
            </a:prstGeom>
          </p:spPr>
          <p:txBody>
            <a:bodyPr lIns="50800" tIns="50800" rIns="50800" bIns="50800" rtlCol="0" anchor="ctr"/>
            <a:lstStyle/>
            <a:p>
              <a:pPr algn="ctr">
                <a:lnSpc>
                  <a:spcPts val="2940"/>
                </a:lnSpc>
              </a:pPr>
              <a:endParaRPr/>
            </a:p>
          </p:txBody>
        </p:sp>
      </p:grpSp>
    </p:spTree>
    <p:extLst>
      <p:ext uri="{BB962C8B-B14F-4D97-AF65-F5344CB8AC3E}">
        <p14:creationId xmlns:p14="http://schemas.microsoft.com/office/powerpoint/2010/main" val="33124533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grpSp>
        <p:nvGrpSpPr>
          <p:cNvPr id="3" name="Group 3"/>
          <p:cNvGrpSpPr/>
          <p:nvPr/>
        </p:nvGrpSpPr>
        <p:grpSpPr>
          <a:xfrm>
            <a:off x="1" y="0"/>
            <a:ext cx="3043703" cy="6858000"/>
            <a:chOff x="0" y="0"/>
            <a:chExt cx="1202451" cy="2709333"/>
          </a:xfrm>
          <a:solidFill>
            <a:srgbClr val="126A81"/>
          </a:solidFill>
        </p:grpSpPr>
        <p:sp>
          <p:nvSpPr>
            <p:cNvPr id="4" name="Freeform 4"/>
            <p:cNvSpPr/>
            <p:nvPr/>
          </p:nvSpPr>
          <p:spPr>
            <a:xfrm>
              <a:off x="0" y="0"/>
              <a:ext cx="1202451" cy="2709333"/>
            </a:xfrm>
            <a:custGeom>
              <a:avLst/>
              <a:gdLst/>
              <a:ahLst/>
              <a:cxnLst/>
              <a:rect l="l" t="t" r="r" b="b"/>
              <a:pathLst>
                <a:path w="1202451" h="2709333">
                  <a:moveTo>
                    <a:pt x="0" y="0"/>
                  </a:moveTo>
                  <a:lnTo>
                    <a:pt x="1202451" y="0"/>
                  </a:lnTo>
                  <a:lnTo>
                    <a:pt x="1202451" y="2709333"/>
                  </a:lnTo>
                  <a:lnTo>
                    <a:pt x="0" y="2709333"/>
                  </a:lnTo>
                  <a:close/>
                </a:path>
              </a:pathLst>
            </a:custGeom>
            <a:grpFill/>
          </p:spPr>
        </p:sp>
        <p:sp>
          <p:nvSpPr>
            <p:cNvPr id="5" name="TextBox 5"/>
            <p:cNvSpPr txBox="1"/>
            <p:nvPr/>
          </p:nvSpPr>
          <p:spPr>
            <a:xfrm>
              <a:off x="0" y="0"/>
              <a:ext cx="1202451" cy="2709333"/>
            </a:xfrm>
            <a:prstGeom prst="rect">
              <a:avLst/>
            </a:prstGeom>
            <a:grpFill/>
          </p:spPr>
          <p:txBody>
            <a:bodyPr lIns="33867" tIns="33867" rIns="33867" bIns="33867" rtlCol="0" anchor="ctr"/>
            <a:lstStyle/>
            <a:p>
              <a:pPr algn="ctr">
                <a:lnSpc>
                  <a:spcPts val="1627"/>
                </a:lnSpc>
              </a:pPr>
              <a:endParaRPr sz="1200">
                <a:solidFill>
                  <a:srgbClr val="126A81"/>
                </a:solidFill>
              </a:endParaRPr>
            </a:p>
          </p:txBody>
        </p:sp>
      </p:grpSp>
      <p:grpSp>
        <p:nvGrpSpPr>
          <p:cNvPr id="13" name="Group 13"/>
          <p:cNvGrpSpPr/>
          <p:nvPr/>
        </p:nvGrpSpPr>
        <p:grpSpPr>
          <a:xfrm>
            <a:off x="230625" y="1174321"/>
            <a:ext cx="2582453" cy="4022272"/>
            <a:chOff x="0" y="0"/>
            <a:chExt cx="5164907" cy="8044544"/>
          </a:xfrm>
        </p:grpSpPr>
        <p:pic>
          <p:nvPicPr>
            <p:cNvPr id="14" name="Picture 14"/>
            <p:cNvPicPr>
              <a:picLocks noChangeAspect="1"/>
            </p:cNvPicPr>
            <p:nvPr/>
          </p:nvPicPr>
          <p:blipFill>
            <a:blip r:embed="rId3"/>
            <a:srcRect l="1816" r="1816"/>
            <a:stretch>
              <a:fillRect/>
            </a:stretch>
          </p:blipFill>
          <p:spPr>
            <a:xfrm>
              <a:off x="0" y="0"/>
              <a:ext cx="5164907" cy="8044544"/>
            </a:xfrm>
            <a:prstGeom prst="rect">
              <a:avLst/>
            </a:prstGeom>
          </p:spPr>
        </p:pic>
      </p:grpSp>
      <p:sp>
        <p:nvSpPr>
          <p:cNvPr id="17" name="TextBox 17"/>
          <p:cNvSpPr txBox="1"/>
          <p:nvPr/>
        </p:nvSpPr>
        <p:spPr>
          <a:xfrm>
            <a:off x="3238598" y="283421"/>
            <a:ext cx="8585709" cy="6182013"/>
          </a:xfrm>
          <a:prstGeom prst="rect">
            <a:avLst/>
          </a:prstGeom>
        </p:spPr>
        <p:txBody>
          <a:bodyPr lIns="0" tIns="0" rIns="0" bIns="0" rtlCol="0" anchor="t">
            <a:spAutoFit/>
          </a:bodyPr>
          <a:lstStyle/>
          <a:p>
            <a:pPr>
              <a:lnSpc>
                <a:spcPts val="2193"/>
              </a:lnSpc>
            </a:pPr>
            <a:r>
              <a:rPr lang="en-US" sz="1566" b="1" dirty="0">
                <a:solidFill>
                  <a:srgbClr val="126A81"/>
                </a:solidFill>
                <a:latin typeface="+mj-lt"/>
                <a:ea typeface="Century Gothic Paneuropean Bold"/>
                <a:cs typeface="Century Gothic Paneuropean Bold"/>
                <a:sym typeface="Century Gothic Paneuropean Bold"/>
              </a:rPr>
              <a:t>EDUCATIONs: </a:t>
            </a:r>
          </a:p>
          <a:p>
            <a:pPr>
              <a:lnSpc>
                <a:spcPts val="2193"/>
              </a:lnSpc>
            </a:pPr>
            <a:r>
              <a:rPr lang="en-US" sz="1566" dirty="0">
                <a:solidFill>
                  <a:srgbClr val="126A81"/>
                </a:solidFill>
                <a:latin typeface="+mj-lt"/>
                <a:ea typeface="Century Gothic Paneuropean"/>
                <a:cs typeface="Century Gothic Paneuropean"/>
                <a:sym typeface="Century Gothic Paneuropean"/>
              </a:rPr>
              <a:t>Doctor of Philosophy (Candidate) - </a:t>
            </a:r>
            <a:r>
              <a:rPr lang="en-US" sz="1566" dirty="0" err="1">
                <a:solidFill>
                  <a:srgbClr val="126A81"/>
                </a:solidFill>
                <a:latin typeface="+mj-lt"/>
                <a:ea typeface="Century Gothic Paneuropean"/>
                <a:cs typeface="Century Gothic Paneuropean"/>
                <a:sym typeface="Century Gothic Paneuropean"/>
              </a:rPr>
              <a:t>Ph.D</a:t>
            </a:r>
            <a:r>
              <a:rPr lang="en-US" sz="1566" dirty="0">
                <a:solidFill>
                  <a:srgbClr val="126A81"/>
                </a:solidFill>
                <a:latin typeface="+mj-lt"/>
                <a:ea typeface="Century Gothic Paneuropean"/>
                <a:cs typeface="Century Gothic Paneuropean"/>
                <a:sym typeface="Century Gothic Paneuropean"/>
              </a:rPr>
              <a:t> of Enterprise at Swiss School of Business Research</a:t>
            </a:r>
          </a:p>
          <a:p>
            <a:pPr>
              <a:lnSpc>
                <a:spcPts val="2193"/>
              </a:lnSpc>
            </a:pPr>
            <a:r>
              <a:rPr lang="en-US" sz="1566" dirty="0">
                <a:solidFill>
                  <a:srgbClr val="126A81"/>
                </a:solidFill>
                <a:latin typeface="+mj-lt"/>
                <a:ea typeface="Century Gothic Paneuropean"/>
                <a:cs typeface="Century Gothic Paneuropean"/>
                <a:sym typeface="Century Gothic Paneuropean"/>
              </a:rPr>
              <a:t>Master of International Business</a:t>
            </a:r>
          </a:p>
          <a:p>
            <a:pPr>
              <a:lnSpc>
                <a:spcPts val="2193"/>
              </a:lnSpc>
            </a:pPr>
            <a:r>
              <a:rPr lang="en-US" sz="1566" dirty="0">
                <a:solidFill>
                  <a:srgbClr val="126A81"/>
                </a:solidFill>
                <a:latin typeface="+mj-lt"/>
                <a:ea typeface="Century Gothic Paneuropean"/>
                <a:cs typeface="Century Gothic Paneuropean"/>
                <a:sym typeface="Century Gothic Paneuropean"/>
              </a:rPr>
              <a:t>Bachelor of Economic Informatic</a:t>
            </a:r>
          </a:p>
          <a:p>
            <a:pPr>
              <a:lnSpc>
                <a:spcPts val="2193"/>
              </a:lnSpc>
            </a:pPr>
            <a:r>
              <a:rPr lang="en-US" sz="1566" dirty="0">
                <a:solidFill>
                  <a:srgbClr val="126A81"/>
                </a:solidFill>
                <a:latin typeface="+mj-lt"/>
                <a:ea typeface="Century Gothic Paneuropean"/>
                <a:cs typeface="Century Gothic Paneuropean"/>
                <a:sym typeface="Century Gothic Paneuropean"/>
              </a:rPr>
              <a:t>Certified Cooperate Trainer for Decathlon Int</a:t>
            </a:r>
          </a:p>
          <a:p>
            <a:pPr>
              <a:lnSpc>
                <a:spcPts val="2193"/>
              </a:lnSpc>
            </a:pPr>
            <a:r>
              <a:rPr lang="en-US" sz="1566" dirty="0">
                <a:solidFill>
                  <a:srgbClr val="126A81"/>
                </a:solidFill>
                <a:latin typeface="+mj-lt"/>
                <a:ea typeface="Century Gothic Paneuropean"/>
                <a:cs typeface="Century Gothic Paneuropean"/>
                <a:sym typeface="Century Gothic Paneuropean"/>
              </a:rPr>
              <a:t>Certified Business Development Facilitator</a:t>
            </a:r>
          </a:p>
          <a:p>
            <a:pPr>
              <a:lnSpc>
                <a:spcPts val="2193"/>
              </a:lnSpc>
            </a:pPr>
            <a:r>
              <a:rPr lang="en-US" sz="1566" dirty="0">
                <a:solidFill>
                  <a:srgbClr val="126A81"/>
                </a:solidFill>
                <a:ea typeface="Century Gothic Paneuropean"/>
                <a:cs typeface="Century Gothic Paneuropean"/>
                <a:sym typeface="Century Gothic Paneuropean"/>
              </a:rPr>
              <a:t>Certified Life Coach and Business Coach.</a:t>
            </a:r>
          </a:p>
          <a:p>
            <a:pPr>
              <a:lnSpc>
                <a:spcPts val="2193"/>
              </a:lnSpc>
            </a:pPr>
            <a:endParaRPr lang="en-US" sz="1566" dirty="0">
              <a:solidFill>
                <a:srgbClr val="126A81"/>
              </a:solidFill>
              <a:latin typeface="+mj-lt"/>
              <a:ea typeface="Century Gothic Paneuropean"/>
              <a:cs typeface="Century Gothic Paneuropean"/>
              <a:sym typeface="Century Gothic Paneuropean"/>
            </a:endParaRPr>
          </a:p>
          <a:p>
            <a:pPr>
              <a:lnSpc>
                <a:spcPts val="2193"/>
              </a:lnSpc>
            </a:pPr>
            <a:r>
              <a:rPr lang="en-US" sz="1566" dirty="0">
                <a:solidFill>
                  <a:srgbClr val="126A81"/>
                </a:solidFill>
                <a:latin typeface="+mj-lt"/>
                <a:ea typeface="Century Gothic Paneuropean"/>
                <a:cs typeface="Century Gothic Paneuropean"/>
                <a:sym typeface="Century Gothic Paneuropean"/>
              </a:rPr>
              <a:t>18+ years experienced in Business Development Management, International Business Management &amp; Trading, Operational Excellence, Project Manager and Retails experience with International Cooperate Companies.</a:t>
            </a:r>
          </a:p>
          <a:p>
            <a:pPr>
              <a:lnSpc>
                <a:spcPts val="2193"/>
              </a:lnSpc>
            </a:pPr>
            <a:endParaRPr lang="en-US" sz="1566" dirty="0">
              <a:solidFill>
                <a:srgbClr val="126A81"/>
              </a:solidFill>
              <a:latin typeface="+mj-lt"/>
              <a:ea typeface="Century Gothic Paneuropean"/>
              <a:cs typeface="Century Gothic Paneuropean"/>
              <a:sym typeface="Century Gothic Paneuropean"/>
            </a:endParaRPr>
          </a:p>
          <a:p>
            <a:pPr>
              <a:lnSpc>
                <a:spcPts val="2193"/>
              </a:lnSpc>
            </a:pPr>
            <a:r>
              <a:rPr lang="en-US" sz="1566" dirty="0">
                <a:solidFill>
                  <a:srgbClr val="126A81"/>
                </a:solidFill>
                <a:latin typeface="+mj-lt"/>
                <a:ea typeface="Century Gothic Paneuropean"/>
                <a:cs typeface="Century Gothic Paneuropean"/>
                <a:sym typeface="Century Gothic Paneuropean"/>
              </a:rPr>
              <a:t>International Profile and Professionalism through training and working experience with total of 11 countries included France, </a:t>
            </a:r>
            <a:r>
              <a:rPr lang="en-US" sz="1566" dirty="0" err="1">
                <a:solidFill>
                  <a:srgbClr val="126A81"/>
                </a:solidFill>
                <a:latin typeface="+mj-lt"/>
                <a:ea typeface="Century Gothic Paneuropean"/>
                <a:cs typeface="Century Gothic Paneuropean"/>
                <a:sym typeface="Century Gothic Paneuropean"/>
              </a:rPr>
              <a:t>ITaly</a:t>
            </a:r>
            <a:r>
              <a:rPr lang="en-US" sz="1566" dirty="0">
                <a:solidFill>
                  <a:srgbClr val="126A81"/>
                </a:solidFill>
                <a:latin typeface="+mj-lt"/>
                <a:ea typeface="Century Gothic Paneuropean"/>
                <a:cs typeface="Century Gothic Paneuropean"/>
                <a:sym typeface="Century Gothic Paneuropean"/>
              </a:rPr>
              <a:t>, Belgium, Switzerland, China, and 7 in Asean. </a:t>
            </a:r>
          </a:p>
          <a:p>
            <a:pPr>
              <a:lnSpc>
                <a:spcPts val="2193"/>
              </a:lnSpc>
              <a:spcBef>
                <a:spcPct val="0"/>
              </a:spcBef>
            </a:pPr>
            <a:endParaRPr lang="en-US" sz="1566" dirty="0">
              <a:solidFill>
                <a:srgbClr val="126A81"/>
              </a:solidFill>
              <a:latin typeface="+mj-lt"/>
              <a:ea typeface="Century Gothic Paneuropean"/>
              <a:cs typeface="Century Gothic Paneuropean"/>
              <a:sym typeface="Century Gothic Paneuropean"/>
            </a:endParaRPr>
          </a:p>
          <a:p>
            <a:pPr>
              <a:lnSpc>
                <a:spcPts val="2193"/>
              </a:lnSpc>
              <a:spcBef>
                <a:spcPct val="0"/>
              </a:spcBef>
            </a:pPr>
            <a:r>
              <a:rPr lang="en-US" sz="1566" dirty="0">
                <a:solidFill>
                  <a:srgbClr val="126A81"/>
                </a:solidFill>
                <a:latin typeface="+mj-lt"/>
                <a:ea typeface="Century Gothic Paneuropean"/>
                <a:cs typeface="Century Gothic Paneuropean"/>
                <a:sym typeface="Century Gothic Paneuropean"/>
              </a:rPr>
              <a:t>Managerial and Leadership Experience:</a:t>
            </a:r>
          </a:p>
          <a:p>
            <a:pPr marL="338260" lvl="1" indent="-169130">
              <a:lnSpc>
                <a:spcPts val="2193"/>
              </a:lnSpc>
              <a:buFont typeface="Arial"/>
              <a:buChar char="•"/>
            </a:pPr>
            <a:r>
              <a:rPr lang="en-US" sz="1566" dirty="0">
                <a:solidFill>
                  <a:srgbClr val="126A81"/>
                </a:solidFill>
                <a:latin typeface="+mj-lt"/>
                <a:ea typeface="Century Gothic Paneuropean"/>
                <a:cs typeface="Century Gothic Paneuropean"/>
                <a:sym typeface="Century Gothic Paneuropean"/>
              </a:rPr>
              <a:t>Entrepreneur</a:t>
            </a:r>
          </a:p>
          <a:p>
            <a:pPr marL="338260" lvl="1" indent="-169130">
              <a:lnSpc>
                <a:spcPts val="2193"/>
              </a:lnSpc>
              <a:buFont typeface="Arial"/>
              <a:buChar char="•"/>
            </a:pPr>
            <a:r>
              <a:rPr lang="en-US" sz="1566" dirty="0">
                <a:solidFill>
                  <a:srgbClr val="126A81"/>
                </a:solidFill>
                <a:ea typeface="Century Gothic Paneuropean"/>
                <a:cs typeface="Century Gothic Paneuropean"/>
                <a:sym typeface="Century Gothic Paneuropean"/>
              </a:rPr>
              <a:t>Adjunct Professor at IMU University</a:t>
            </a:r>
            <a:endParaRPr lang="en-US" sz="1566" dirty="0">
              <a:solidFill>
                <a:srgbClr val="126A81"/>
              </a:solidFill>
              <a:latin typeface="+mj-lt"/>
              <a:ea typeface="Century Gothic Paneuropean"/>
              <a:cs typeface="Century Gothic Paneuropean"/>
              <a:sym typeface="Century Gothic Paneuropean"/>
            </a:endParaRPr>
          </a:p>
          <a:p>
            <a:pPr marL="338260" lvl="1" indent="-169130">
              <a:lnSpc>
                <a:spcPts val="2193"/>
              </a:lnSpc>
              <a:buFont typeface="Arial"/>
              <a:buChar char="•"/>
            </a:pPr>
            <a:r>
              <a:rPr lang="en-US" sz="1566" dirty="0">
                <a:solidFill>
                  <a:srgbClr val="126A81"/>
                </a:solidFill>
                <a:latin typeface="+mj-lt"/>
                <a:ea typeface="Century Gothic Paneuropean"/>
                <a:cs typeface="Century Gothic Paneuropean"/>
                <a:sym typeface="Century Gothic Paneuropean"/>
              </a:rPr>
              <a:t>Managing Director at Kingdom Health Medical Center</a:t>
            </a:r>
          </a:p>
          <a:p>
            <a:pPr marL="338260" lvl="1" indent="-169130">
              <a:lnSpc>
                <a:spcPts val="2193"/>
              </a:lnSpc>
              <a:spcBef>
                <a:spcPct val="0"/>
              </a:spcBef>
              <a:buFont typeface="Arial"/>
              <a:buChar char="•"/>
            </a:pPr>
            <a:r>
              <a:rPr lang="en-US" sz="1566" dirty="0">
                <a:solidFill>
                  <a:srgbClr val="126A81"/>
                </a:solidFill>
                <a:latin typeface="+mj-lt"/>
                <a:ea typeface="Century Gothic Paneuropean"/>
                <a:cs typeface="Century Gothic Paneuropean"/>
                <a:sym typeface="Century Gothic Paneuropean"/>
              </a:rPr>
              <a:t>Production Manager at Laurelton Diamond (Tiffany &amp;Co), managed 1300 employees</a:t>
            </a:r>
          </a:p>
          <a:p>
            <a:pPr marL="338260" lvl="1" indent="-169130">
              <a:lnSpc>
                <a:spcPts val="2193"/>
              </a:lnSpc>
              <a:spcBef>
                <a:spcPct val="0"/>
              </a:spcBef>
              <a:buFont typeface="Arial"/>
              <a:buChar char="•"/>
            </a:pPr>
            <a:r>
              <a:rPr lang="en-US" sz="1566" dirty="0">
                <a:solidFill>
                  <a:srgbClr val="126A81"/>
                </a:solidFill>
                <a:latin typeface="+mj-lt"/>
                <a:ea typeface="Century Gothic Paneuropean"/>
                <a:cs typeface="Century Gothic Paneuropean"/>
                <a:sym typeface="Century Gothic Paneuropean"/>
              </a:rPr>
              <a:t>Decathlon, #1 France Company. Average annual Turnover of 55$M.</a:t>
            </a:r>
          </a:p>
          <a:p>
            <a:pPr marL="338260" lvl="1" indent="-169130">
              <a:lnSpc>
                <a:spcPts val="2193"/>
              </a:lnSpc>
              <a:spcBef>
                <a:spcPct val="0"/>
              </a:spcBef>
              <a:buFont typeface="Arial"/>
              <a:buChar char="•"/>
            </a:pPr>
            <a:r>
              <a:rPr lang="en-US" sz="1566" dirty="0">
                <a:solidFill>
                  <a:srgbClr val="126A81"/>
                </a:solidFill>
                <a:latin typeface="+mj-lt"/>
                <a:ea typeface="Century Gothic Paneuropean"/>
                <a:cs typeface="Century Gothic Paneuropean"/>
                <a:sym typeface="Century Gothic Paneuropean"/>
              </a:rPr>
              <a:t>Software Engineer Manager and Key Account Manager at </a:t>
            </a:r>
            <a:r>
              <a:rPr lang="en-US" sz="1566" dirty="0" err="1">
                <a:solidFill>
                  <a:srgbClr val="126A81"/>
                </a:solidFill>
                <a:latin typeface="+mj-lt"/>
                <a:ea typeface="Century Gothic Paneuropean"/>
                <a:cs typeface="Century Gothic Paneuropean"/>
                <a:sym typeface="Century Gothic Paneuropean"/>
              </a:rPr>
              <a:t>Elionetwork</a:t>
            </a:r>
            <a:r>
              <a:rPr lang="en-US" sz="1566" dirty="0">
                <a:solidFill>
                  <a:srgbClr val="126A81"/>
                </a:solidFill>
                <a:latin typeface="+mj-lt"/>
                <a:ea typeface="Century Gothic Paneuropean"/>
                <a:cs typeface="Century Gothic Paneuropean"/>
                <a:sym typeface="Century Gothic Paneuropean"/>
              </a:rPr>
              <a:t> Singapore.</a:t>
            </a:r>
          </a:p>
        </p:txBody>
      </p:sp>
      <p:sp>
        <p:nvSpPr>
          <p:cNvPr id="9" name="Subtitle 2">
            <a:extLst>
              <a:ext uri="{FF2B5EF4-FFF2-40B4-BE49-F238E27FC236}">
                <a16:creationId xmlns:a16="http://schemas.microsoft.com/office/drawing/2014/main" id="{3C670A6B-DEED-9539-2CA3-75F00E1B78A7}"/>
              </a:ext>
            </a:extLst>
          </p:cNvPr>
          <p:cNvSpPr txBox="1">
            <a:spLocks/>
          </p:cNvSpPr>
          <p:nvPr/>
        </p:nvSpPr>
        <p:spPr>
          <a:xfrm>
            <a:off x="1" y="5374680"/>
            <a:ext cx="3043704" cy="996234"/>
          </a:xfrm>
          <a:prstGeom prst="rect">
            <a:avLst/>
          </a:prstGeom>
          <a:solidFill>
            <a:srgbClr val="F25E3A"/>
          </a:solidFill>
          <a:ln>
            <a:solidFill>
              <a:srgbClr val="126A81"/>
            </a:solidFill>
          </a:ln>
        </p:spPr>
        <p:txBody>
          <a:bodyPr vert="horz" lIns="91440" tIns="45720" rIns="91440" bIns="45720" rtlCol="0" anchor="ctr">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20000"/>
              </a:lnSpc>
            </a:pPr>
            <a:r>
              <a:rPr lang="en-US" sz="1600" b="1" dirty="0">
                <a:solidFill>
                  <a:schemeClr val="bg1"/>
                </a:solidFill>
              </a:rPr>
              <a:t>Mr. Chivin DOUNG,</a:t>
            </a:r>
          </a:p>
          <a:p>
            <a:pPr>
              <a:lnSpc>
                <a:spcPct val="120000"/>
              </a:lnSpc>
            </a:pPr>
            <a:r>
              <a:rPr lang="en-US" sz="1600" b="1" dirty="0">
                <a:solidFill>
                  <a:schemeClr val="bg1"/>
                </a:solidFill>
              </a:rPr>
              <a:t>Co-Founder, Managing Director</a:t>
            </a:r>
          </a:p>
          <a:p>
            <a:pPr>
              <a:lnSpc>
                <a:spcPct val="120000"/>
              </a:lnSpc>
            </a:pPr>
            <a:r>
              <a:rPr lang="en-US" sz="1600" b="1" dirty="0" err="1">
                <a:solidFill>
                  <a:schemeClr val="bg1"/>
                </a:solidFill>
              </a:rPr>
              <a:t>Ph.D</a:t>
            </a:r>
            <a:r>
              <a:rPr lang="en-US" sz="1600" b="1" dirty="0">
                <a:solidFill>
                  <a:schemeClr val="bg1"/>
                </a:solidFill>
              </a:rPr>
              <a:t> Candi, Coach, Mentor, Biz Consultant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FABBE-4466-7510-0449-5616B757695C}"/>
            </a:ext>
          </a:extLst>
        </p:cNvPr>
        <p:cNvGrpSpPr/>
        <p:nvPr/>
      </p:nvGrpSpPr>
      <p:grpSpPr>
        <a:xfrm>
          <a:off x="0" y="0"/>
          <a:ext cx="0" cy="0"/>
          <a:chOff x="0" y="0"/>
          <a:chExt cx="0" cy="0"/>
        </a:xfrm>
      </p:grpSpPr>
      <p:sp>
        <p:nvSpPr>
          <p:cNvPr id="7" name="Freeform 3">
            <a:extLst>
              <a:ext uri="{FF2B5EF4-FFF2-40B4-BE49-F238E27FC236}">
                <a16:creationId xmlns:a16="http://schemas.microsoft.com/office/drawing/2014/main" id="{AE8E8F32-9F08-2E94-6F19-4F1C7D308F19}"/>
              </a:ext>
            </a:extLst>
          </p:cNvPr>
          <p:cNvSpPr/>
          <p:nvPr/>
        </p:nvSpPr>
        <p:spPr>
          <a:xfrm>
            <a:off x="76805" y="1902426"/>
            <a:ext cx="6569844" cy="2648601"/>
          </a:xfrm>
          <a:custGeom>
            <a:avLst/>
            <a:gdLst/>
            <a:ahLst/>
            <a:cxnLst/>
            <a:rect l="l" t="t" r="r" b="b"/>
            <a:pathLst>
              <a:path w="7968625" h="3357340">
                <a:moveTo>
                  <a:pt x="0" y="0"/>
                </a:moveTo>
                <a:lnTo>
                  <a:pt x="7968625" y="0"/>
                </a:lnTo>
                <a:lnTo>
                  <a:pt x="7968625" y="3357340"/>
                </a:lnTo>
                <a:lnTo>
                  <a:pt x="0" y="3357340"/>
                </a:lnTo>
                <a:lnTo>
                  <a:pt x="0" y="0"/>
                </a:lnTo>
                <a:close/>
              </a:path>
            </a:pathLst>
          </a:custGeom>
          <a:blipFill>
            <a:blip r:embed="rId2"/>
            <a:stretch>
              <a:fillRect/>
            </a:stretch>
          </a:blipFill>
        </p:spPr>
      </p:sp>
      <p:sp>
        <p:nvSpPr>
          <p:cNvPr id="8" name="Freeform 4">
            <a:extLst>
              <a:ext uri="{FF2B5EF4-FFF2-40B4-BE49-F238E27FC236}">
                <a16:creationId xmlns:a16="http://schemas.microsoft.com/office/drawing/2014/main" id="{C8623FDC-FECA-14C0-48B7-95A93685CCEF}"/>
              </a:ext>
            </a:extLst>
          </p:cNvPr>
          <p:cNvSpPr/>
          <p:nvPr/>
        </p:nvSpPr>
        <p:spPr>
          <a:xfrm>
            <a:off x="5431636" y="3689840"/>
            <a:ext cx="6569844" cy="2478948"/>
          </a:xfrm>
          <a:custGeom>
            <a:avLst/>
            <a:gdLst/>
            <a:ahLst/>
            <a:cxnLst/>
            <a:rect l="l" t="t" r="r" b="b"/>
            <a:pathLst>
              <a:path w="9132390" h="3520307">
                <a:moveTo>
                  <a:pt x="0" y="0"/>
                </a:moveTo>
                <a:lnTo>
                  <a:pt x="9132390" y="0"/>
                </a:lnTo>
                <a:lnTo>
                  <a:pt x="9132390" y="3520307"/>
                </a:lnTo>
                <a:lnTo>
                  <a:pt x="0" y="3520307"/>
                </a:lnTo>
                <a:lnTo>
                  <a:pt x="0" y="0"/>
                </a:lnTo>
                <a:close/>
              </a:path>
            </a:pathLst>
          </a:custGeom>
          <a:blipFill>
            <a:blip r:embed="rId3"/>
            <a:stretch>
              <a:fillRect b="-27351"/>
            </a:stretch>
          </a:blipFill>
        </p:spPr>
      </p:sp>
      <p:sp>
        <p:nvSpPr>
          <p:cNvPr id="9" name="TextBox 10">
            <a:extLst>
              <a:ext uri="{FF2B5EF4-FFF2-40B4-BE49-F238E27FC236}">
                <a16:creationId xmlns:a16="http://schemas.microsoft.com/office/drawing/2014/main" id="{C08E8B1E-27C6-D666-1061-97898104DAFB}"/>
              </a:ext>
            </a:extLst>
          </p:cNvPr>
          <p:cNvSpPr txBox="1"/>
          <p:nvPr/>
        </p:nvSpPr>
        <p:spPr>
          <a:xfrm>
            <a:off x="1269241" y="327939"/>
            <a:ext cx="8625385" cy="654859"/>
          </a:xfrm>
          <a:prstGeom prst="rect">
            <a:avLst/>
          </a:prstGeom>
        </p:spPr>
        <p:txBody>
          <a:bodyPr wrap="square" lIns="0" tIns="0" rIns="0" bIns="0" rtlCol="0" anchor="t">
            <a:spAutoFit/>
          </a:bodyPr>
          <a:lstStyle/>
          <a:p>
            <a:pPr algn="ctr">
              <a:lnSpc>
                <a:spcPts val="5574"/>
              </a:lnSpc>
              <a:spcBef>
                <a:spcPct val="0"/>
              </a:spcBef>
            </a:pPr>
            <a:r>
              <a:rPr lang="en-US" sz="3981" b="1" dirty="0">
                <a:solidFill>
                  <a:srgbClr val="0170BB"/>
                </a:solidFill>
                <a:latin typeface="Century Gothic Paneuropean Bold"/>
                <a:ea typeface="Century Gothic Paneuropean Bold"/>
                <a:cs typeface="Century Gothic Paneuropean Bold"/>
                <a:sym typeface="Century Gothic Paneuropean Bold"/>
              </a:rPr>
              <a:t>The Communication Conundrum</a:t>
            </a:r>
          </a:p>
        </p:txBody>
      </p:sp>
      <p:sp>
        <p:nvSpPr>
          <p:cNvPr id="10" name="TextBox 11">
            <a:extLst>
              <a:ext uri="{FF2B5EF4-FFF2-40B4-BE49-F238E27FC236}">
                <a16:creationId xmlns:a16="http://schemas.microsoft.com/office/drawing/2014/main" id="{8A7D1597-21FD-1FEA-D552-1D452535CF51}"/>
              </a:ext>
            </a:extLst>
          </p:cNvPr>
          <p:cNvSpPr txBox="1"/>
          <p:nvPr/>
        </p:nvSpPr>
        <p:spPr>
          <a:xfrm>
            <a:off x="3261816" y="1219018"/>
            <a:ext cx="4822740" cy="443776"/>
          </a:xfrm>
          <a:prstGeom prst="rect">
            <a:avLst/>
          </a:prstGeom>
        </p:spPr>
        <p:txBody>
          <a:bodyPr wrap="square" lIns="0" tIns="0" rIns="0" bIns="0" rtlCol="0" anchor="t">
            <a:spAutoFit/>
          </a:bodyPr>
          <a:lstStyle/>
          <a:p>
            <a:pPr algn="ctr">
              <a:lnSpc>
                <a:spcPts val="3754"/>
              </a:lnSpc>
              <a:spcBef>
                <a:spcPct val="0"/>
              </a:spcBef>
            </a:pPr>
            <a:r>
              <a:rPr lang="en-US" sz="2681" dirty="0">
                <a:solidFill>
                  <a:srgbClr val="0170BB"/>
                </a:solidFill>
                <a:latin typeface="Century Gothic Paneuropean"/>
                <a:ea typeface="Century Gothic Paneuropean"/>
                <a:cs typeface="Century Gothic Paneuropean"/>
                <a:sym typeface="Century Gothic Paneuropean"/>
              </a:rPr>
              <a:t>What you see is what you get </a:t>
            </a:r>
          </a:p>
        </p:txBody>
      </p:sp>
    </p:spTree>
    <p:extLst>
      <p:ext uri="{BB962C8B-B14F-4D97-AF65-F5344CB8AC3E}">
        <p14:creationId xmlns:p14="http://schemas.microsoft.com/office/powerpoint/2010/main" val="3007943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8D8FE-0D7D-F8DE-84B8-C7C6B5CF65C1}"/>
            </a:ext>
          </a:extLst>
        </p:cNvPr>
        <p:cNvGrpSpPr/>
        <p:nvPr/>
      </p:nvGrpSpPr>
      <p:grpSpPr>
        <a:xfrm>
          <a:off x="0" y="0"/>
          <a:ext cx="0" cy="0"/>
          <a:chOff x="0" y="0"/>
          <a:chExt cx="0" cy="0"/>
        </a:xfrm>
      </p:grpSpPr>
      <p:sp>
        <p:nvSpPr>
          <p:cNvPr id="7" name="Freeform 8" descr="A picture containing screenshot  Description automatically generated">
            <a:extLst>
              <a:ext uri="{FF2B5EF4-FFF2-40B4-BE49-F238E27FC236}">
                <a16:creationId xmlns:a16="http://schemas.microsoft.com/office/drawing/2014/main" id="{C7B30B75-5FBB-4FDD-6CA3-D5B8E7D2172B}"/>
              </a:ext>
            </a:extLst>
          </p:cNvPr>
          <p:cNvSpPr/>
          <p:nvPr/>
        </p:nvSpPr>
        <p:spPr>
          <a:xfrm>
            <a:off x="1155510" y="1020276"/>
            <a:ext cx="9880979" cy="5134863"/>
          </a:xfrm>
          <a:custGeom>
            <a:avLst/>
            <a:gdLst/>
            <a:ahLst/>
            <a:cxnLst/>
            <a:rect l="l" t="t" r="r" b="b"/>
            <a:pathLst>
              <a:path w="14046884" h="7105258">
                <a:moveTo>
                  <a:pt x="0" y="0"/>
                </a:moveTo>
                <a:lnTo>
                  <a:pt x="14046885" y="0"/>
                </a:lnTo>
                <a:lnTo>
                  <a:pt x="14046885" y="7105258"/>
                </a:lnTo>
                <a:lnTo>
                  <a:pt x="0" y="7105258"/>
                </a:lnTo>
                <a:lnTo>
                  <a:pt x="0" y="0"/>
                </a:lnTo>
                <a:close/>
              </a:path>
            </a:pathLst>
          </a:custGeom>
          <a:blipFill>
            <a:blip r:embed="rId2"/>
            <a:stretch>
              <a:fillRect l="-4694" t="-5602" b="-5625"/>
            </a:stretch>
          </a:blipFill>
        </p:spPr>
        <p:txBody>
          <a:bodyPr/>
          <a:lstStyle/>
          <a:p>
            <a:endParaRPr lang="en-US" dirty="0"/>
          </a:p>
        </p:txBody>
      </p:sp>
    </p:spTree>
    <p:extLst>
      <p:ext uri="{BB962C8B-B14F-4D97-AF65-F5344CB8AC3E}">
        <p14:creationId xmlns:p14="http://schemas.microsoft.com/office/powerpoint/2010/main" val="2245598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D378640-1CF7-08C2-8C32-407B1DC2997A}"/>
              </a:ext>
            </a:extLst>
          </p:cNvPr>
          <p:cNvSpPr txBox="1"/>
          <p:nvPr/>
        </p:nvSpPr>
        <p:spPr>
          <a:xfrm>
            <a:off x="627796" y="624362"/>
            <a:ext cx="8611737" cy="1027017"/>
          </a:xfrm>
          <a:prstGeom prst="rect">
            <a:avLst/>
          </a:prstGeom>
        </p:spPr>
        <p:txBody>
          <a:bodyPr vert="horz" lIns="91440" tIns="45720" rIns="91440" bIns="45720" rtlCol="0" anchor="ctr">
            <a:normAutofit fontScale="97500"/>
          </a:bodyPr>
          <a:lstStyle>
            <a:lvl1pPr fontAlgn="base">
              <a:lnSpc>
                <a:spcPct val="90000"/>
              </a:lnSpc>
              <a:spcBef>
                <a:spcPct val="0"/>
              </a:spcBef>
              <a:buNone/>
              <a:defRPr sz="4400" b="1">
                <a:solidFill>
                  <a:srgbClr val="126A81"/>
                </a:solidFill>
                <a:latin typeface="+mj-lt"/>
                <a:ea typeface="+mj-ea"/>
                <a:cs typeface="+mj-cs"/>
              </a:defRPr>
            </a:lvl1pPr>
          </a:lstStyle>
          <a:p>
            <a:r>
              <a:rPr lang="en-US" sz="3000" dirty="0"/>
              <a:t>When Verbal and Non-Verbal Work Together</a:t>
            </a:r>
          </a:p>
        </p:txBody>
      </p:sp>
      <p:sp>
        <p:nvSpPr>
          <p:cNvPr id="7" name="TextBox 6">
            <a:extLst>
              <a:ext uri="{FF2B5EF4-FFF2-40B4-BE49-F238E27FC236}">
                <a16:creationId xmlns:a16="http://schemas.microsoft.com/office/drawing/2014/main" id="{34D74974-4D2C-346B-861B-5D3D16B567EF}"/>
              </a:ext>
            </a:extLst>
          </p:cNvPr>
          <p:cNvSpPr txBox="1"/>
          <p:nvPr/>
        </p:nvSpPr>
        <p:spPr>
          <a:xfrm>
            <a:off x="723332" y="1674850"/>
            <a:ext cx="11013742" cy="3901837"/>
          </a:xfrm>
          <a:prstGeom prst="rect">
            <a:avLst/>
          </a:prstGeom>
          <a:noFill/>
        </p:spPr>
        <p:txBody>
          <a:bodyPr wrap="square">
            <a:spAutoFit/>
          </a:bodyPr>
          <a:lstStyle/>
          <a:p>
            <a:pPr>
              <a:lnSpc>
                <a:spcPct val="150000"/>
              </a:lnSpc>
            </a:pPr>
            <a:r>
              <a:rPr lang="en-US" sz="2400" dirty="0"/>
              <a:t>We naturally mix both types when:</a:t>
            </a:r>
          </a:p>
          <a:p>
            <a:pPr marL="457200" indent="-457200">
              <a:lnSpc>
                <a:spcPct val="150000"/>
              </a:lnSpc>
              <a:buFont typeface="Arial" panose="020B0604020202020204" pitchFamily="34" charset="0"/>
              <a:buChar char="•"/>
            </a:pPr>
            <a:r>
              <a:rPr lang="en-US" sz="2400" b="1" dirty="0"/>
              <a:t>Emphasizing a point</a:t>
            </a:r>
            <a:r>
              <a:rPr lang="en-US" sz="2400" dirty="0"/>
              <a:t> (e.g., raising your hand while explaining).</a:t>
            </a:r>
          </a:p>
          <a:p>
            <a:pPr marL="457200" indent="-457200">
              <a:lnSpc>
                <a:spcPct val="150000"/>
              </a:lnSpc>
              <a:buFont typeface="Arial" panose="020B0604020202020204" pitchFamily="34" charset="0"/>
              <a:buChar char="•"/>
            </a:pPr>
            <a:r>
              <a:rPr lang="en-US" sz="2400" b="1" dirty="0"/>
              <a:t>Making it easier to understand</a:t>
            </a:r>
            <a:r>
              <a:rPr lang="en-US" sz="2400" dirty="0"/>
              <a:t>, especially across language barriers.</a:t>
            </a:r>
          </a:p>
          <a:p>
            <a:pPr marL="457200" indent="-457200">
              <a:lnSpc>
                <a:spcPct val="150000"/>
              </a:lnSpc>
              <a:buFont typeface="Arial" panose="020B0604020202020204" pitchFamily="34" charset="0"/>
              <a:buChar char="•"/>
            </a:pPr>
            <a:r>
              <a:rPr lang="en-US" sz="2400" b="1" dirty="0"/>
              <a:t>Reinforcing meaning,</a:t>
            </a:r>
            <a:r>
              <a:rPr lang="en-US" sz="2400" dirty="0"/>
              <a:t> gestures and tone help messages feel more genuine.</a:t>
            </a:r>
          </a:p>
          <a:p>
            <a:pPr>
              <a:lnSpc>
                <a:spcPct val="150000"/>
              </a:lnSpc>
            </a:pPr>
            <a:r>
              <a:rPr lang="en-US" sz="2400" dirty="0"/>
              <a:t>🧠 </a:t>
            </a:r>
            <a:r>
              <a:rPr lang="en-US" sz="2400" b="1" i="1" dirty="0"/>
              <a:t>Research shows that gestures and words are connected. When we pause speaking, our gestures usually stop too.</a:t>
            </a:r>
            <a:endParaRPr lang="en-US" sz="2400" b="1" dirty="0"/>
          </a:p>
        </p:txBody>
      </p:sp>
    </p:spTree>
    <p:extLst>
      <p:ext uri="{BB962C8B-B14F-4D97-AF65-F5344CB8AC3E}">
        <p14:creationId xmlns:p14="http://schemas.microsoft.com/office/powerpoint/2010/main" val="2602960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0688500-C320-7FDD-F12D-EEF9B866F9D5}"/>
              </a:ext>
            </a:extLst>
          </p:cNvPr>
          <p:cNvSpPr txBox="1"/>
          <p:nvPr/>
        </p:nvSpPr>
        <p:spPr>
          <a:xfrm>
            <a:off x="163032" y="475404"/>
            <a:ext cx="10334846" cy="584775"/>
          </a:xfrm>
          <a:prstGeom prst="rect">
            <a:avLst/>
          </a:prstGeom>
          <a:noFill/>
        </p:spPr>
        <p:txBody>
          <a:bodyPr wrap="square">
            <a:spAutoFit/>
          </a:bodyPr>
          <a:lstStyle/>
          <a:p>
            <a:pPr algn="l">
              <a:buNone/>
            </a:pPr>
            <a:r>
              <a:rPr lang="en-US" sz="3200" b="1" i="0" dirty="0">
                <a:solidFill>
                  <a:srgbClr val="126A81"/>
                </a:solidFill>
                <a:effectLst/>
                <a:latin typeface="Montserrat" panose="00000500000000000000" pitchFamily="50" charset="0"/>
              </a:rPr>
              <a:t>Why are communication skills important?</a:t>
            </a:r>
          </a:p>
        </p:txBody>
      </p:sp>
      <p:sp>
        <p:nvSpPr>
          <p:cNvPr id="4" name="TextBox 3">
            <a:extLst>
              <a:ext uri="{FF2B5EF4-FFF2-40B4-BE49-F238E27FC236}">
                <a16:creationId xmlns:a16="http://schemas.microsoft.com/office/drawing/2014/main" id="{71569529-2870-2C56-782F-938A20F9EFE4}"/>
              </a:ext>
            </a:extLst>
          </p:cNvPr>
          <p:cNvSpPr txBox="1"/>
          <p:nvPr/>
        </p:nvSpPr>
        <p:spPr>
          <a:xfrm>
            <a:off x="556437" y="1274405"/>
            <a:ext cx="11079125" cy="5012654"/>
          </a:xfrm>
          <a:prstGeom prst="rect">
            <a:avLst/>
          </a:prstGeom>
          <a:noFill/>
        </p:spPr>
        <p:txBody>
          <a:bodyPr wrap="square">
            <a:spAutoFit/>
          </a:bodyPr>
          <a:lstStyle/>
          <a:p>
            <a:pPr marL="342900" marR="0" lvl="0" indent="-342900">
              <a:lnSpc>
                <a:spcPct val="120000"/>
              </a:lnSpc>
              <a:spcAft>
                <a:spcPts val="800"/>
              </a:spcAft>
              <a:buFont typeface="+mj-lt"/>
              <a:buAutoNum type="arabicPeriod"/>
              <a:tabLst>
                <a:tab pos="457200" algn="l"/>
              </a:tabLst>
            </a:pPr>
            <a:r>
              <a:rPr lang="en-US" sz="2000" b="1" kern="100" dirty="0">
                <a:effectLst/>
                <a:latin typeface="Calibri" panose="020F0502020204030204" pitchFamily="34" charset="0"/>
                <a:ea typeface="Calibri" panose="020F0502020204030204" pitchFamily="34" charset="0"/>
                <a:cs typeface="DaunPenh" panose="01010101010101010101" pitchFamily="2" charset="0"/>
              </a:rPr>
              <a:t>Building strong relationships: </a:t>
            </a:r>
            <a:r>
              <a:rPr lang="en-US" sz="2000" kern="100" dirty="0">
                <a:effectLst/>
                <a:latin typeface="Calibri" panose="020F0502020204030204" pitchFamily="34" charset="0"/>
                <a:ea typeface="Calibri" panose="020F0502020204030204" pitchFamily="34" charset="0"/>
                <a:cs typeface="DaunPenh" panose="01010101010101010101" pitchFamily="2" charset="0"/>
              </a:rPr>
              <a:t>Proficient communicators excel in building and nurturing robust professional relationships, fostering collaboration and mutual understanding.</a:t>
            </a:r>
          </a:p>
          <a:p>
            <a:pPr marL="342900" marR="0" lvl="0" indent="-342900">
              <a:lnSpc>
                <a:spcPct val="120000"/>
              </a:lnSpc>
              <a:spcAft>
                <a:spcPts val="800"/>
              </a:spcAft>
              <a:buFont typeface="+mj-lt"/>
              <a:buAutoNum type="arabicPeriod"/>
              <a:tabLst>
                <a:tab pos="457200" algn="l"/>
              </a:tabLst>
            </a:pPr>
            <a:r>
              <a:rPr lang="en-US" sz="2000" b="1" kern="100" dirty="0">
                <a:effectLst/>
                <a:latin typeface="Calibri" panose="020F0502020204030204" pitchFamily="34" charset="0"/>
                <a:ea typeface="Calibri" panose="020F0502020204030204" pitchFamily="34" charset="0"/>
                <a:cs typeface="DaunPenh" panose="01010101010101010101" pitchFamily="2" charset="0"/>
              </a:rPr>
              <a:t>Enhancing professional image: </a:t>
            </a:r>
            <a:r>
              <a:rPr lang="en-US" sz="2000" kern="100" dirty="0">
                <a:effectLst/>
                <a:latin typeface="Calibri" panose="020F0502020204030204" pitchFamily="34" charset="0"/>
                <a:ea typeface="Calibri" panose="020F0502020204030204" pitchFamily="34" charset="0"/>
                <a:cs typeface="DaunPenh" panose="01010101010101010101" pitchFamily="2" charset="0"/>
              </a:rPr>
              <a:t>Great communication skills elevate how individuals are perceived within their professional circles, positioning them as reliable and competent professionals.</a:t>
            </a:r>
          </a:p>
          <a:p>
            <a:pPr marL="342900" marR="0" lvl="0" indent="-342900">
              <a:lnSpc>
                <a:spcPct val="120000"/>
              </a:lnSpc>
              <a:spcAft>
                <a:spcPts val="800"/>
              </a:spcAft>
              <a:buFont typeface="+mj-lt"/>
              <a:buAutoNum type="arabicPeriod"/>
              <a:tabLst>
                <a:tab pos="457200" algn="l"/>
              </a:tabLst>
            </a:pPr>
            <a:r>
              <a:rPr lang="en-US" sz="2000" b="1" kern="100" dirty="0">
                <a:effectLst/>
                <a:latin typeface="Calibri" panose="020F0502020204030204" pitchFamily="34" charset="0"/>
                <a:ea typeface="Calibri" panose="020F0502020204030204" pitchFamily="34" charset="0"/>
                <a:cs typeface="DaunPenh" panose="01010101010101010101" pitchFamily="2" charset="0"/>
              </a:rPr>
              <a:t>Cultivating reliability: </a:t>
            </a:r>
            <a:r>
              <a:rPr lang="en-US" sz="2000" kern="100" dirty="0">
                <a:effectLst/>
                <a:latin typeface="Calibri" panose="020F0502020204030204" pitchFamily="34" charset="0"/>
                <a:ea typeface="Calibri" panose="020F0502020204030204" pitchFamily="34" charset="0"/>
                <a:cs typeface="DaunPenh" panose="01010101010101010101" pitchFamily="2" charset="0"/>
              </a:rPr>
              <a:t>Consistent and transparent communication instils trust and reliability, essential qualities for fostering successful partnerships and collaborations.</a:t>
            </a:r>
          </a:p>
          <a:p>
            <a:pPr marL="342900" marR="0" lvl="0" indent="-342900">
              <a:lnSpc>
                <a:spcPct val="120000"/>
              </a:lnSpc>
              <a:spcAft>
                <a:spcPts val="800"/>
              </a:spcAft>
              <a:buFont typeface="+mj-lt"/>
              <a:buAutoNum type="arabicPeriod"/>
              <a:tabLst>
                <a:tab pos="457200" algn="l"/>
              </a:tabLst>
            </a:pPr>
            <a:r>
              <a:rPr lang="en-US" sz="2000" b="1" kern="100" dirty="0">
                <a:effectLst/>
                <a:latin typeface="Calibri" panose="020F0502020204030204" pitchFamily="34" charset="0"/>
                <a:ea typeface="Calibri" panose="020F0502020204030204" pitchFamily="34" charset="0"/>
                <a:cs typeface="DaunPenh" panose="01010101010101010101" pitchFamily="2" charset="0"/>
              </a:rPr>
              <a:t>Driving engagement: </a:t>
            </a:r>
            <a:r>
              <a:rPr lang="en-US" sz="2000" kern="100" dirty="0">
                <a:effectLst/>
                <a:latin typeface="Calibri" panose="020F0502020204030204" pitchFamily="34" charset="0"/>
                <a:ea typeface="Calibri" panose="020F0502020204030204" pitchFamily="34" charset="0"/>
                <a:cs typeface="DaunPenh" panose="01010101010101010101" pitchFamily="2" charset="0"/>
              </a:rPr>
              <a:t>Communicating effectively engages and influences the audience, amplifying their leadership potential and impact within the organization.</a:t>
            </a:r>
          </a:p>
          <a:p>
            <a:pPr marL="342900" marR="0" lvl="0" indent="-342900">
              <a:lnSpc>
                <a:spcPct val="120000"/>
              </a:lnSpc>
              <a:spcAft>
                <a:spcPts val="800"/>
              </a:spcAft>
              <a:buFont typeface="+mj-lt"/>
              <a:buAutoNum type="arabicPeriod"/>
              <a:tabLst>
                <a:tab pos="457200" algn="l"/>
              </a:tabLst>
            </a:pPr>
            <a:r>
              <a:rPr lang="en-US" sz="2000" b="1" kern="100" dirty="0">
                <a:effectLst/>
                <a:latin typeface="Calibri" panose="020F0502020204030204" pitchFamily="34" charset="0"/>
                <a:ea typeface="Calibri" panose="020F0502020204030204" pitchFamily="34" charset="0"/>
                <a:cs typeface="DaunPenh" panose="01010101010101010101" pitchFamily="2" charset="0"/>
              </a:rPr>
              <a:t>Enhancing performance: </a:t>
            </a:r>
            <a:r>
              <a:rPr lang="en-US" sz="2000" kern="100" dirty="0">
                <a:effectLst/>
                <a:latin typeface="Calibri" panose="020F0502020204030204" pitchFamily="34" charset="0"/>
                <a:ea typeface="Calibri" panose="020F0502020204030204" pitchFamily="34" charset="0"/>
                <a:cs typeface="DaunPenh" panose="01010101010101010101" pitchFamily="2" charset="0"/>
              </a:rPr>
              <a:t>Clear and impactful communication enhances the effectiveness of presentations, pitches, and interactions, leading to improved outcomes and results.</a:t>
            </a:r>
          </a:p>
          <a:p>
            <a:pPr marL="342900" marR="0" lvl="0" indent="-342900">
              <a:lnSpc>
                <a:spcPct val="120000"/>
              </a:lnSpc>
              <a:spcAft>
                <a:spcPts val="800"/>
              </a:spcAft>
              <a:buFont typeface="+mj-lt"/>
              <a:buAutoNum type="arabicPeriod"/>
              <a:tabLst>
                <a:tab pos="457200" algn="l"/>
              </a:tabLst>
            </a:pPr>
            <a:r>
              <a:rPr lang="en-US" sz="2000" b="1" kern="100" dirty="0">
                <a:effectLst/>
                <a:latin typeface="Calibri" panose="020F0502020204030204" pitchFamily="34" charset="0"/>
                <a:ea typeface="Calibri" panose="020F0502020204030204" pitchFamily="34" charset="0"/>
                <a:cs typeface="DaunPenh" panose="01010101010101010101" pitchFamily="2" charset="0"/>
              </a:rPr>
              <a:t>Increasing collaboration: </a:t>
            </a:r>
            <a:r>
              <a:rPr lang="en-US" sz="2000" kern="100" dirty="0">
                <a:effectLst/>
                <a:latin typeface="Calibri" panose="020F0502020204030204" pitchFamily="34" charset="0"/>
                <a:ea typeface="Calibri" panose="020F0502020204030204" pitchFamily="34" charset="0"/>
                <a:cs typeface="DaunPenh" panose="01010101010101010101" pitchFamily="2" charset="0"/>
              </a:rPr>
              <a:t>Successful teamwork hinges on clear communication, enabling seamless coordination, idea exchange, and collective problem-solving.</a:t>
            </a:r>
          </a:p>
        </p:txBody>
      </p:sp>
    </p:spTree>
    <p:extLst>
      <p:ext uri="{BB962C8B-B14F-4D97-AF65-F5344CB8AC3E}">
        <p14:creationId xmlns:p14="http://schemas.microsoft.com/office/powerpoint/2010/main" val="647099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6C26D7-9DDB-2732-EB5F-394BFE9CA1A5}"/>
              </a:ext>
            </a:extLst>
          </p:cNvPr>
          <p:cNvSpPr txBox="1"/>
          <p:nvPr/>
        </p:nvSpPr>
        <p:spPr>
          <a:xfrm>
            <a:off x="797441" y="384180"/>
            <a:ext cx="9019954" cy="954107"/>
          </a:xfrm>
          <a:prstGeom prst="rect">
            <a:avLst/>
          </a:prstGeom>
          <a:noFill/>
        </p:spPr>
        <p:txBody>
          <a:bodyPr wrap="square">
            <a:spAutoFit/>
          </a:bodyPr>
          <a:lstStyle/>
          <a:p>
            <a:pPr algn="ctr"/>
            <a:r>
              <a:rPr lang="en-US" sz="2800" b="1" dirty="0">
                <a:solidFill>
                  <a:srgbClr val="126A81"/>
                </a:solidFill>
              </a:rPr>
              <a:t>How communication skills help in career development?</a:t>
            </a:r>
          </a:p>
        </p:txBody>
      </p:sp>
      <p:grpSp>
        <p:nvGrpSpPr>
          <p:cNvPr id="11" name="Group 10">
            <a:extLst>
              <a:ext uri="{FF2B5EF4-FFF2-40B4-BE49-F238E27FC236}">
                <a16:creationId xmlns:a16="http://schemas.microsoft.com/office/drawing/2014/main" id="{26EF5301-859A-95A9-70F2-F9976FB466B5}"/>
              </a:ext>
            </a:extLst>
          </p:cNvPr>
          <p:cNvGrpSpPr/>
          <p:nvPr/>
        </p:nvGrpSpPr>
        <p:grpSpPr>
          <a:xfrm>
            <a:off x="602512" y="1405172"/>
            <a:ext cx="3354573" cy="2062929"/>
            <a:chOff x="417993" y="1710881"/>
            <a:chExt cx="3973919" cy="2295272"/>
          </a:xfrm>
        </p:grpSpPr>
        <p:sp>
          <p:nvSpPr>
            <p:cNvPr id="9" name="TextBox 8">
              <a:extLst>
                <a:ext uri="{FF2B5EF4-FFF2-40B4-BE49-F238E27FC236}">
                  <a16:creationId xmlns:a16="http://schemas.microsoft.com/office/drawing/2014/main" id="{167034EC-5D40-8B27-5474-D1A59B6A18EB}"/>
                </a:ext>
              </a:extLst>
            </p:cNvPr>
            <p:cNvSpPr txBox="1"/>
            <p:nvPr/>
          </p:nvSpPr>
          <p:spPr>
            <a:xfrm>
              <a:off x="417993" y="1710881"/>
              <a:ext cx="3973919" cy="342441"/>
            </a:xfrm>
            <a:prstGeom prst="rect">
              <a:avLst/>
            </a:prstGeom>
            <a:noFill/>
          </p:spPr>
          <p:txBody>
            <a:bodyPr wrap="square">
              <a:spAutoFit/>
            </a:bodyPr>
            <a:lstStyle/>
            <a:p>
              <a:r>
                <a:rPr lang="en-US" sz="1400" b="0" i="0" dirty="0">
                  <a:solidFill>
                    <a:srgbClr val="000000"/>
                  </a:solidFill>
                  <a:effectLst/>
                  <a:latin typeface="Montserrat" panose="00000500000000000000" pitchFamily="50" charset="0"/>
                </a:rPr>
                <a:t>Building Professional Networks</a:t>
              </a:r>
              <a:endParaRPr lang="en-US" sz="1400" dirty="0"/>
            </a:p>
          </p:txBody>
        </p:sp>
        <p:pic>
          <p:nvPicPr>
            <p:cNvPr id="8196" name="Picture 4" descr="5 Reasons Nurses Should Engage in Professional Networking">
              <a:extLst>
                <a:ext uri="{FF2B5EF4-FFF2-40B4-BE49-F238E27FC236}">
                  <a16:creationId xmlns:a16="http://schemas.microsoft.com/office/drawing/2014/main" id="{BAFACA29-20AA-6EED-7A68-0017E47964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993" y="2165315"/>
              <a:ext cx="3630542" cy="1840838"/>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extBox 12">
            <a:extLst>
              <a:ext uri="{FF2B5EF4-FFF2-40B4-BE49-F238E27FC236}">
                <a16:creationId xmlns:a16="http://schemas.microsoft.com/office/drawing/2014/main" id="{EADE85E3-A852-5FD8-6EEB-A99A731DE96A}"/>
              </a:ext>
            </a:extLst>
          </p:cNvPr>
          <p:cNvSpPr txBox="1"/>
          <p:nvPr/>
        </p:nvSpPr>
        <p:spPr>
          <a:xfrm>
            <a:off x="7613674" y="1405172"/>
            <a:ext cx="4710224" cy="338554"/>
          </a:xfrm>
          <a:prstGeom prst="rect">
            <a:avLst/>
          </a:prstGeom>
          <a:noFill/>
        </p:spPr>
        <p:txBody>
          <a:bodyPr wrap="square">
            <a:spAutoFit/>
          </a:bodyPr>
          <a:lstStyle/>
          <a:p>
            <a:r>
              <a:rPr lang="en-US" sz="1600" b="0" i="0" dirty="0">
                <a:solidFill>
                  <a:srgbClr val="000000"/>
                </a:solidFill>
                <a:effectLst/>
                <a:latin typeface="Montserrat" panose="00000500000000000000" pitchFamily="50" charset="0"/>
              </a:rPr>
              <a:t>Enhancing Leadership Capabilities</a:t>
            </a:r>
            <a:endParaRPr lang="en-US" sz="1600" dirty="0"/>
          </a:p>
        </p:txBody>
      </p:sp>
      <p:pic>
        <p:nvPicPr>
          <p:cNvPr id="8198" name="Picture 6" descr="How to Improve Leadership Skills at Work in 2025">
            <a:extLst>
              <a:ext uri="{FF2B5EF4-FFF2-40B4-BE49-F238E27FC236}">
                <a16:creationId xmlns:a16="http://schemas.microsoft.com/office/drawing/2014/main" id="{4E4C5EA2-3C6E-EEEF-586D-EB062357AB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4672" y="1836018"/>
            <a:ext cx="2706231" cy="162373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706F82E-2CBC-B60F-32A6-034B741EBFDD}"/>
              </a:ext>
            </a:extLst>
          </p:cNvPr>
          <p:cNvSpPr txBox="1"/>
          <p:nvPr/>
        </p:nvSpPr>
        <p:spPr>
          <a:xfrm>
            <a:off x="602512" y="3818005"/>
            <a:ext cx="3749502" cy="338554"/>
          </a:xfrm>
          <a:prstGeom prst="rect">
            <a:avLst/>
          </a:prstGeom>
          <a:noFill/>
        </p:spPr>
        <p:txBody>
          <a:bodyPr wrap="square">
            <a:spAutoFit/>
          </a:bodyPr>
          <a:lstStyle/>
          <a:p>
            <a:r>
              <a:rPr lang="en-US" sz="1600" b="0" i="0" dirty="0">
                <a:solidFill>
                  <a:srgbClr val="000000"/>
                </a:solidFill>
                <a:effectLst/>
                <a:latin typeface="Montserrat" panose="00000500000000000000" pitchFamily="50" charset="0"/>
              </a:rPr>
              <a:t>Securing Stakeholder Support</a:t>
            </a:r>
            <a:endParaRPr lang="en-US" sz="1600" dirty="0"/>
          </a:p>
        </p:txBody>
      </p:sp>
      <p:pic>
        <p:nvPicPr>
          <p:cNvPr id="8200" name="Picture 8" descr="Types of Team Support | SquareBlog">
            <a:extLst>
              <a:ext uri="{FF2B5EF4-FFF2-40B4-BE49-F238E27FC236}">
                <a16:creationId xmlns:a16="http://schemas.microsoft.com/office/drawing/2014/main" id="{F48303A6-C823-2D6F-B8C1-AA5E1C311B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24778" y="4249260"/>
            <a:ext cx="2027027" cy="210453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9D7E857-4EE4-EF01-33C5-714E47B15E7C}"/>
              </a:ext>
            </a:extLst>
          </p:cNvPr>
          <p:cNvSpPr txBox="1"/>
          <p:nvPr/>
        </p:nvSpPr>
        <p:spPr>
          <a:xfrm>
            <a:off x="7902082" y="3818005"/>
            <a:ext cx="4133407" cy="338554"/>
          </a:xfrm>
          <a:prstGeom prst="rect">
            <a:avLst/>
          </a:prstGeom>
          <a:noFill/>
        </p:spPr>
        <p:txBody>
          <a:bodyPr wrap="square">
            <a:spAutoFit/>
          </a:bodyPr>
          <a:lstStyle/>
          <a:p>
            <a:r>
              <a:rPr lang="en-US" sz="1600" b="0" i="0" dirty="0">
                <a:solidFill>
                  <a:srgbClr val="000000"/>
                </a:solidFill>
                <a:effectLst/>
                <a:latin typeface="Montserrat" panose="00000500000000000000" pitchFamily="50" charset="0"/>
              </a:rPr>
              <a:t>Driving Collaborative Success</a:t>
            </a:r>
            <a:endParaRPr lang="en-US" sz="1600" dirty="0"/>
          </a:p>
        </p:txBody>
      </p:sp>
      <p:pic>
        <p:nvPicPr>
          <p:cNvPr id="8202" name="Picture 10" descr="Team Support Stock Illustrations – 159,615 Team Support Stock  Illustrations, Vectors &amp; Clipart - Dreamstime">
            <a:extLst>
              <a:ext uri="{FF2B5EF4-FFF2-40B4-BE49-F238E27FC236}">
                <a16:creationId xmlns:a16="http://schemas.microsoft.com/office/drawing/2014/main" id="{9F10BF5D-34BD-515A-1C74-7D38A1554A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409" y="4063858"/>
            <a:ext cx="2472273" cy="2197232"/>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3+ Thousand Elevate Skills Royalty-Free Images, Stock Photos &amp; Pictures |  Shutterstock">
            <a:extLst>
              <a:ext uri="{FF2B5EF4-FFF2-40B4-BE49-F238E27FC236}">
                <a16:creationId xmlns:a16="http://schemas.microsoft.com/office/drawing/2014/main" id="{852539CB-57F6-E682-7E7A-4039030A375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1927"/>
          <a:stretch>
            <a:fillRect/>
          </a:stretch>
        </p:blipFill>
        <p:spPr bwMode="auto">
          <a:xfrm>
            <a:off x="4422717" y="2381694"/>
            <a:ext cx="3186642" cy="261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055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2E709-2F03-A9DC-F852-CAC067FE70C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3BFB882-2B4E-2086-23C6-3109CE633A23}"/>
              </a:ext>
            </a:extLst>
          </p:cNvPr>
          <p:cNvSpPr txBox="1"/>
          <p:nvPr/>
        </p:nvSpPr>
        <p:spPr>
          <a:xfrm>
            <a:off x="737190" y="2769797"/>
            <a:ext cx="10717619" cy="769441"/>
          </a:xfrm>
          <a:prstGeom prst="rect">
            <a:avLst/>
          </a:prstGeom>
          <a:noFill/>
        </p:spPr>
        <p:txBody>
          <a:bodyPr wrap="square">
            <a:spAutoFit/>
          </a:bodyPr>
          <a:lstStyle/>
          <a:p>
            <a:pPr algn="ctr"/>
            <a:r>
              <a:rPr lang="en-US" sz="4400" b="1" dirty="0">
                <a:solidFill>
                  <a:srgbClr val="126A81"/>
                </a:solidFill>
              </a:rPr>
              <a:t>How to improve communication skills?</a:t>
            </a:r>
          </a:p>
        </p:txBody>
      </p:sp>
    </p:spTree>
    <p:extLst>
      <p:ext uri="{BB962C8B-B14F-4D97-AF65-F5344CB8AC3E}">
        <p14:creationId xmlns:p14="http://schemas.microsoft.com/office/powerpoint/2010/main" val="2227120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F69B2-2C50-9822-EAA3-72B0B3E133D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616E0C3-D121-2955-E65F-46C7C6451A33}"/>
              </a:ext>
            </a:extLst>
          </p:cNvPr>
          <p:cNvSpPr txBox="1"/>
          <p:nvPr/>
        </p:nvSpPr>
        <p:spPr>
          <a:xfrm>
            <a:off x="664534" y="1201082"/>
            <a:ext cx="7426843" cy="4455835"/>
          </a:xfrm>
          <a:prstGeom prst="rect">
            <a:avLst/>
          </a:prstGeom>
          <a:noFill/>
        </p:spPr>
        <p:txBody>
          <a:bodyPr wrap="square">
            <a:spAutoFit/>
          </a:bodyPr>
          <a:lstStyle/>
          <a:p>
            <a:pPr>
              <a:lnSpc>
                <a:spcPct val="150000"/>
              </a:lnSpc>
            </a:pPr>
            <a:r>
              <a:rPr lang="en-US" sz="2400" b="1" dirty="0">
                <a:solidFill>
                  <a:srgbClr val="126A81"/>
                </a:solidFill>
              </a:rPr>
              <a:t>Active Listening</a:t>
            </a:r>
          </a:p>
          <a:p>
            <a:pPr>
              <a:lnSpc>
                <a:spcPct val="150000"/>
              </a:lnSpc>
            </a:pPr>
            <a:r>
              <a:rPr lang="en-US" sz="2400" b="1" dirty="0"/>
              <a:t>The Core Idea:</a:t>
            </a:r>
            <a:r>
              <a:rPr lang="en-US" sz="2400" dirty="0"/>
              <a:t> Listen to understand, not just to respond.</a:t>
            </a:r>
          </a:p>
          <a:p>
            <a:pPr>
              <a:lnSpc>
                <a:spcPct val="150000"/>
              </a:lnSpc>
            </a:pPr>
            <a:r>
              <a:rPr lang="en-US" sz="2400" b="1" dirty="0"/>
              <a:t>Action:</a:t>
            </a:r>
            <a:r>
              <a:rPr lang="en-US" sz="2400" dirty="0"/>
              <a:t> Give 100% focus to the speaker.</a:t>
            </a:r>
          </a:p>
          <a:p>
            <a:pPr>
              <a:lnSpc>
                <a:spcPct val="150000"/>
              </a:lnSpc>
            </a:pPr>
            <a:r>
              <a:rPr lang="en-US" sz="2400" b="1" dirty="0"/>
              <a:t>Benefit:</a:t>
            </a:r>
            <a:r>
              <a:rPr lang="en-US" sz="2400" dirty="0"/>
              <a:t> Builds trust, demonstrates empathy, and fosters deeper connections.</a:t>
            </a:r>
          </a:p>
          <a:p>
            <a:pPr>
              <a:lnSpc>
                <a:spcPct val="150000"/>
              </a:lnSpc>
            </a:pPr>
            <a:r>
              <a:rPr lang="en-US" sz="2400" b="1" dirty="0"/>
              <a:t>Key Tip:</a:t>
            </a:r>
            <a:r>
              <a:rPr lang="en-US" sz="2400" dirty="0"/>
              <a:t> Mirror back what you heard to ensure accuracy.</a:t>
            </a:r>
          </a:p>
        </p:txBody>
      </p:sp>
      <p:pic>
        <p:nvPicPr>
          <p:cNvPr id="9218" name="Picture 2" descr="Active Learning: definition, strategies ...">
            <a:extLst>
              <a:ext uri="{FF2B5EF4-FFF2-40B4-BE49-F238E27FC236}">
                <a16:creationId xmlns:a16="http://schemas.microsoft.com/office/drawing/2014/main" id="{F2F46355-0174-6FD1-243B-9A02CA096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8483" y="1537899"/>
            <a:ext cx="4204512" cy="2102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788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94B09-9500-46B4-3848-0B2E9A77C0C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6AC4097-C5D2-3EAB-D274-0366F303E19C}"/>
              </a:ext>
            </a:extLst>
          </p:cNvPr>
          <p:cNvSpPr txBox="1"/>
          <p:nvPr/>
        </p:nvSpPr>
        <p:spPr>
          <a:xfrm>
            <a:off x="664534" y="1201082"/>
            <a:ext cx="7426843" cy="5009833"/>
          </a:xfrm>
          <a:prstGeom prst="rect">
            <a:avLst/>
          </a:prstGeom>
          <a:noFill/>
        </p:spPr>
        <p:txBody>
          <a:bodyPr wrap="square">
            <a:spAutoFit/>
          </a:bodyPr>
          <a:lstStyle/>
          <a:p>
            <a:pPr>
              <a:lnSpc>
                <a:spcPct val="150000"/>
              </a:lnSpc>
            </a:pPr>
            <a:r>
              <a:rPr lang="en-US" sz="2400" b="1" dirty="0">
                <a:solidFill>
                  <a:srgbClr val="126A81"/>
                </a:solidFill>
              </a:rPr>
              <a:t>Public Speaking</a:t>
            </a:r>
          </a:p>
          <a:p>
            <a:pPr>
              <a:lnSpc>
                <a:spcPct val="150000"/>
              </a:lnSpc>
            </a:pPr>
            <a:r>
              <a:rPr lang="en-US" sz="2400" b="1" dirty="0"/>
              <a:t>The Core Idea:</a:t>
            </a:r>
            <a:r>
              <a:rPr lang="en-US" sz="2400" dirty="0"/>
              <a:t> Confidence is a muscle built through practice.</a:t>
            </a:r>
          </a:p>
          <a:p>
            <a:pPr>
              <a:lnSpc>
                <a:spcPct val="150000"/>
              </a:lnSpc>
            </a:pPr>
            <a:r>
              <a:rPr lang="en-US" sz="2400" b="1" dirty="0"/>
              <a:t>Action:</a:t>
            </a:r>
            <a:r>
              <a:rPr lang="en-US" sz="2400" dirty="0"/>
              <a:t> Seek opportunities to present or lead meetings.</a:t>
            </a:r>
          </a:p>
          <a:p>
            <a:pPr>
              <a:lnSpc>
                <a:spcPct val="150000"/>
              </a:lnSpc>
            </a:pPr>
            <a:r>
              <a:rPr lang="en-US" sz="2400" b="1" dirty="0"/>
              <a:t>Benefit:</a:t>
            </a:r>
            <a:r>
              <a:rPr lang="en-US" sz="2400" dirty="0"/>
              <a:t> Improves verbal clarity and boosts self-assurance.</a:t>
            </a:r>
          </a:p>
          <a:p>
            <a:pPr>
              <a:lnSpc>
                <a:spcPct val="150000"/>
              </a:lnSpc>
            </a:pPr>
            <a:r>
              <a:rPr lang="en-US" sz="2400" b="1" dirty="0"/>
              <a:t>Key Tip:</a:t>
            </a:r>
            <a:r>
              <a:rPr lang="en-US" sz="2400" dirty="0"/>
              <a:t> Focus on one clear "takeaway" for your audience.</a:t>
            </a:r>
          </a:p>
        </p:txBody>
      </p:sp>
      <p:pic>
        <p:nvPicPr>
          <p:cNvPr id="10242" name="Picture 2" descr="Want to Learn How to Be Better at Public Speaking?">
            <a:extLst>
              <a:ext uri="{FF2B5EF4-FFF2-40B4-BE49-F238E27FC236}">
                <a16:creationId xmlns:a16="http://schemas.microsoft.com/office/drawing/2014/main" id="{438BFF52-EFD0-24A2-4467-9E7392AB39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1377" y="1287866"/>
            <a:ext cx="3625428" cy="2418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298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9D9B8-5C21-E97D-A9FA-E1548FAAA5C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CB84C65-EA56-DF40-4B87-E568B7368104}"/>
              </a:ext>
            </a:extLst>
          </p:cNvPr>
          <p:cNvSpPr txBox="1"/>
          <p:nvPr/>
        </p:nvSpPr>
        <p:spPr>
          <a:xfrm>
            <a:off x="664534" y="1201082"/>
            <a:ext cx="7426843" cy="4455835"/>
          </a:xfrm>
          <a:prstGeom prst="rect">
            <a:avLst/>
          </a:prstGeom>
          <a:noFill/>
        </p:spPr>
        <p:txBody>
          <a:bodyPr wrap="square">
            <a:spAutoFit/>
          </a:bodyPr>
          <a:lstStyle/>
          <a:p>
            <a:pPr>
              <a:lnSpc>
                <a:spcPct val="150000"/>
              </a:lnSpc>
            </a:pPr>
            <a:r>
              <a:rPr lang="en-US" sz="2400" b="1" dirty="0">
                <a:solidFill>
                  <a:srgbClr val="126A81"/>
                </a:solidFill>
              </a:rPr>
              <a:t>Seeking Feedback</a:t>
            </a:r>
          </a:p>
          <a:p>
            <a:pPr>
              <a:lnSpc>
                <a:spcPct val="150000"/>
              </a:lnSpc>
            </a:pPr>
            <a:r>
              <a:rPr lang="en-US" sz="2400" b="1" dirty="0"/>
              <a:t>The Core Idea:</a:t>
            </a:r>
            <a:r>
              <a:rPr lang="en-US" sz="2400" dirty="0"/>
              <a:t> You cannot fix what you cannot see.</a:t>
            </a:r>
          </a:p>
          <a:p>
            <a:pPr>
              <a:lnSpc>
                <a:spcPct val="150000"/>
              </a:lnSpc>
            </a:pPr>
            <a:r>
              <a:rPr lang="en-US" sz="2400" b="1" dirty="0"/>
              <a:t>Action:</a:t>
            </a:r>
            <a:r>
              <a:rPr lang="en-US" sz="2400" dirty="0"/>
              <a:t> Proactively ask colleagues: "How could I have delivered that more clearly?"</a:t>
            </a:r>
          </a:p>
          <a:p>
            <a:pPr>
              <a:lnSpc>
                <a:spcPct val="150000"/>
              </a:lnSpc>
            </a:pPr>
            <a:r>
              <a:rPr lang="en-US" sz="2400" b="1" dirty="0"/>
              <a:t>Benefit:</a:t>
            </a:r>
            <a:r>
              <a:rPr lang="en-US" sz="2400" dirty="0"/>
              <a:t> Identifies blind spots and accelerates skill refinement.</a:t>
            </a:r>
          </a:p>
          <a:p>
            <a:pPr>
              <a:lnSpc>
                <a:spcPct val="150000"/>
              </a:lnSpc>
            </a:pPr>
            <a:r>
              <a:rPr lang="en-US" sz="2400" b="1" dirty="0"/>
              <a:t>Key Tip:</a:t>
            </a:r>
            <a:r>
              <a:rPr lang="en-US" sz="2400" dirty="0"/>
              <a:t> Treat feedback as data, not a personal critique.</a:t>
            </a:r>
          </a:p>
        </p:txBody>
      </p:sp>
      <p:pic>
        <p:nvPicPr>
          <p:cNvPr id="11268" name="Picture 4" descr="The power of &quot;Seeking&quot; feedback">
            <a:extLst>
              <a:ext uri="{FF2B5EF4-FFF2-40B4-BE49-F238E27FC236}">
                <a16:creationId xmlns:a16="http://schemas.microsoft.com/office/drawing/2014/main" id="{C8C6FD24-22F7-57FB-CE90-CBF6BEC50A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302"/>
          <a:stretch>
            <a:fillRect/>
          </a:stretch>
        </p:blipFill>
        <p:spPr bwMode="auto">
          <a:xfrm>
            <a:off x="8091377" y="1339702"/>
            <a:ext cx="4032967" cy="288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625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E65FC-FA05-D07B-96A7-41439A602C8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F047307-C229-C050-B676-9DC32A73BD89}"/>
              </a:ext>
            </a:extLst>
          </p:cNvPr>
          <p:cNvSpPr txBox="1"/>
          <p:nvPr/>
        </p:nvSpPr>
        <p:spPr>
          <a:xfrm>
            <a:off x="664534" y="1201082"/>
            <a:ext cx="7426843" cy="4455835"/>
          </a:xfrm>
          <a:prstGeom prst="rect">
            <a:avLst/>
          </a:prstGeom>
          <a:noFill/>
        </p:spPr>
        <p:txBody>
          <a:bodyPr wrap="square">
            <a:spAutoFit/>
          </a:bodyPr>
          <a:lstStyle/>
          <a:p>
            <a:pPr>
              <a:lnSpc>
                <a:spcPct val="150000"/>
              </a:lnSpc>
            </a:pPr>
            <a:r>
              <a:rPr lang="en-US" sz="2400" b="1" dirty="0">
                <a:solidFill>
                  <a:srgbClr val="126A81"/>
                </a:solidFill>
              </a:rPr>
              <a:t>Adaptive Communication</a:t>
            </a:r>
          </a:p>
          <a:p>
            <a:pPr>
              <a:lnSpc>
                <a:spcPct val="150000"/>
              </a:lnSpc>
            </a:pPr>
            <a:r>
              <a:rPr lang="en-US" sz="2400" b="1" dirty="0"/>
              <a:t>The Core Idea:</a:t>
            </a:r>
            <a:r>
              <a:rPr lang="en-US" sz="2400" dirty="0"/>
              <a:t> One size does </a:t>
            </a:r>
            <a:r>
              <a:rPr lang="en-US" sz="2400" i="1" dirty="0"/>
              <a:t>not</a:t>
            </a:r>
            <a:r>
              <a:rPr lang="en-US" sz="2400" dirty="0"/>
              <a:t> fit all.</a:t>
            </a:r>
          </a:p>
          <a:p>
            <a:pPr>
              <a:lnSpc>
                <a:spcPct val="150000"/>
              </a:lnSpc>
            </a:pPr>
            <a:r>
              <a:rPr lang="en-US" sz="2400" b="1" dirty="0"/>
              <a:t>Action:</a:t>
            </a:r>
            <a:r>
              <a:rPr lang="en-US" sz="2400" dirty="0"/>
              <a:t> Tailor your tone and visual aids to your specific audience.</a:t>
            </a:r>
          </a:p>
          <a:p>
            <a:pPr>
              <a:lnSpc>
                <a:spcPct val="150000"/>
              </a:lnSpc>
            </a:pPr>
            <a:r>
              <a:rPr lang="en-US" sz="2400" b="1" dirty="0"/>
              <a:t>Benefit:</a:t>
            </a:r>
            <a:r>
              <a:rPr lang="en-US" sz="2400" dirty="0"/>
              <a:t> Increases engagement and ensures your message is received as intended.</a:t>
            </a:r>
          </a:p>
          <a:p>
            <a:pPr>
              <a:lnSpc>
                <a:spcPct val="150000"/>
              </a:lnSpc>
            </a:pPr>
            <a:r>
              <a:rPr lang="en-US" sz="2400" b="1" dirty="0"/>
              <a:t>Key Tip:</a:t>
            </a:r>
            <a:r>
              <a:rPr lang="en-US" sz="2400" dirty="0"/>
              <a:t> Consider the "knowledge level" of your audience before choosing your words.</a:t>
            </a:r>
          </a:p>
        </p:txBody>
      </p:sp>
      <p:pic>
        <p:nvPicPr>
          <p:cNvPr id="12290" name="Picture 2">
            <a:extLst>
              <a:ext uri="{FF2B5EF4-FFF2-40B4-BE49-F238E27FC236}">
                <a16:creationId xmlns:a16="http://schemas.microsoft.com/office/drawing/2014/main" id="{AEB6767A-6D15-8262-1CE3-068F304E44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1764" y="1275906"/>
            <a:ext cx="3971261" cy="2647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463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24">
            <a:extLst>
              <a:ext uri="{FF2B5EF4-FFF2-40B4-BE49-F238E27FC236}">
                <a16:creationId xmlns:a16="http://schemas.microsoft.com/office/drawing/2014/main" id="{23E661EB-29A3-B392-F523-B747AADEC6E5}"/>
              </a:ext>
            </a:extLst>
          </p:cNvPr>
          <p:cNvSpPr txBox="1"/>
          <p:nvPr/>
        </p:nvSpPr>
        <p:spPr>
          <a:xfrm>
            <a:off x="2112579" y="246646"/>
            <a:ext cx="7966841" cy="984885"/>
          </a:xfrm>
          <a:prstGeom prst="rect">
            <a:avLst/>
          </a:prstGeom>
        </p:spPr>
        <p:txBody>
          <a:bodyPr wrap="square" lIns="0" tIns="0" rIns="0" bIns="0" rtlCol="0" anchor="t">
            <a:spAutoFit/>
          </a:bodyPr>
          <a:lstStyle/>
          <a:p>
            <a:pPr algn="ctr"/>
            <a:r>
              <a:rPr lang="en-US" sz="3200" b="1" dirty="0">
                <a:solidFill>
                  <a:srgbClr val="126A81"/>
                </a:solidFill>
                <a:latin typeface="Montserrat SemiBold" panose="00000700000000000000" pitchFamily="50" charset="0"/>
                <a:ea typeface="Nunito"/>
                <a:cs typeface="Nunito"/>
                <a:sym typeface="Nunito"/>
              </a:rPr>
              <a:t>Communication Skill</a:t>
            </a:r>
          </a:p>
          <a:p>
            <a:pPr algn="ctr"/>
            <a:r>
              <a:rPr lang="en-US" sz="3200" b="1" dirty="0">
                <a:solidFill>
                  <a:srgbClr val="126A81"/>
                </a:solidFill>
                <a:latin typeface="Montserrat SemiBold" panose="00000700000000000000" pitchFamily="50" charset="0"/>
                <a:ea typeface="Nunito"/>
                <a:cs typeface="Nunito"/>
                <a:sym typeface="Nunito"/>
              </a:rPr>
              <a:t>at Workplace</a:t>
            </a:r>
          </a:p>
        </p:txBody>
      </p:sp>
      <p:sp>
        <p:nvSpPr>
          <p:cNvPr id="2" name="TextBox 38">
            <a:extLst>
              <a:ext uri="{FF2B5EF4-FFF2-40B4-BE49-F238E27FC236}">
                <a16:creationId xmlns:a16="http://schemas.microsoft.com/office/drawing/2014/main" id="{8E4DF233-BC5D-9AE6-80EE-2E1FDA1846B8}"/>
              </a:ext>
            </a:extLst>
          </p:cNvPr>
          <p:cNvSpPr txBox="1"/>
          <p:nvPr/>
        </p:nvSpPr>
        <p:spPr>
          <a:xfrm>
            <a:off x="725213" y="6045143"/>
            <a:ext cx="5528441" cy="307777"/>
          </a:xfrm>
          <a:prstGeom prst="rect">
            <a:avLst/>
          </a:prstGeom>
        </p:spPr>
        <p:txBody>
          <a:bodyPr wrap="square" lIns="0" tIns="0" rIns="0" bIns="0" rtlCol="0" anchor="t">
            <a:spAutoFit/>
          </a:bodyPr>
          <a:lstStyle/>
          <a:p>
            <a:r>
              <a:rPr lang="en-US" sz="2000" b="1" dirty="0">
                <a:solidFill>
                  <a:srgbClr val="126A81"/>
                </a:solidFill>
                <a:latin typeface="Montserrat Bold"/>
                <a:ea typeface="Montserrat Bold"/>
                <a:cs typeface="Montserrat Bold"/>
                <a:sym typeface="Montserrat Bold"/>
              </a:rPr>
              <a:t>Presenter: Mr. Doung Chivin</a:t>
            </a:r>
          </a:p>
        </p:txBody>
      </p:sp>
      <p:pic>
        <p:nvPicPr>
          <p:cNvPr id="5" name="Picture 4">
            <a:extLst>
              <a:ext uri="{FF2B5EF4-FFF2-40B4-BE49-F238E27FC236}">
                <a16:creationId xmlns:a16="http://schemas.microsoft.com/office/drawing/2014/main" id="{111ED2AA-3FBE-3393-956C-CDEB5AB7D6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1669" y="1391620"/>
            <a:ext cx="6352792" cy="3465159"/>
          </a:xfrm>
          <a:prstGeom prst="rect">
            <a:avLst/>
          </a:prstGeom>
        </p:spPr>
      </p:pic>
      <p:sp>
        <p:nvSpPr>
          <p:cNvPr id="6" name="TextBox 38">
            <a:extLst>
              <a:ext uri="{FF2B5EF4-FFF2-40B4-BE49-F238E27FC236}">
                <a16:creationId xmlns:a16="http://schemas.microsoft.com/office/drawing/2014/main" id="{4DD36890-3DDC-59B5-1FBE-BCEE97F87D5F}"/>
              </a:ext>
            </a:extLst>
          </p:cNvPr>
          <p:cNvSpPr txBox="1"/>
          <p:nvPr/>
        </p:nvSpPr>
        <p:spPr>
          <a:xfrm>
            <a:off x="2112578" y="5016868"/>
            <a:ext cx="7819697" cy="868186"/>
          </a:xfrm>
          <a:prstGeom prst="rect">
            <a:avLst/>
          </a:prstGeom>
        </p:spPr>
        <p:txBody>
          <a:bodyPr wrap="square" lIns="0" tIns="0" rIns="0" bIns="0" rtlCol="0" anchor="t">
            <a:spAutoFit/>
          </a:bodyPr>
          <a:lstStyle/>
          <a:p>
            <a:pPr algn="ctr">
              <a:lnSpc>
                <a:spcPct val="150000"/>
              </a:lnSpc>
            </a:pPr>
            <a:r>
              <a:rPr lang="en-US" sz="2000" dirty="0">
                <a:solidFill>
                  <a:srgbClr val="126A81"/>
                </a:solidFill>
                <a:latin typeface="Montserrat Bold"/>
                <a:ea typeface="Montserrat Bold"/>
                <a:cs typeface="Montserrat Bold"/>
                <a:sym typeface="Montserrat Bold"/>
              </a:rPr>
              <a:t>How to communicate with impact and</a:t>
            </a:r>
          </a:p>
          <a:p>
            <a:pPr algn="ctr">
              <a:lnSpc>
                <a:spcPct val="150000"/>
              </a:lnSpc>
            </a:pPr>
            <a:r>
              <a:rPr lang="en-US" sz="2000" dirty="0">
                <a:solidFill>
                  <a:srgbClr val="126A81"/>
                </a:solidFill>
                <a:latin typeface="Montserrat Bold"/>
                <a:ea typeface="Montserrat Bold"/>
                <a:cs typeface="Montserrat Bold"/>
                <a:sym typeface="Montserrat Bold"/>
              </a:rPr>
              <a:t>stay strong in a high-pressure career.</a:t>
            </a:r>
          </a:p>
        </p:txBody>
      </p:sp>
    </p:spTree>
    <p:extLst>
      <p:ext uri="{BB962C8B-B14F-4D97-AF65-F5344CB8AC3E}">
        <p14:creationId xmlns:p14="http://schemas.microsoft.com/office/powerpoint/2010/main" val="1021710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D1756-2BA7-9CC2-C693-8E71A4337AA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18CFBF8-82A5-3999-6DE2-EF2A967A568C}"/>
              </a:ext>
            </a:extLst>
          </p:cNvPr>
          <p:cNvSpPr txBox="1"/>
          <p:nvPr/>
        </p:nvSpPr>
        <p:spPr>
          <a:xfrm>
            <a:off x="664534" y="1201082"/>
            <a:ext cx="7426843" cy="5009833"/>
          </a:xfrm>
          <a:prstGeom prst="rect">
            <a:avLst/>
          </a:prstGeom>
          <a:noFill/>
        </p:spPr>
        <p:txBody>
          <a:bodyPr wrap="square">
            <a:spAutoFit/>
          </a:bodyPr>
          <a:lstStyle/>
          <a:p>
            <a:pPr>
              <a:lnSpc>
                <a:spcPct val="150000"/>
              </a:lnSpc>
            </a:pPr>
            <a:r>
              <a:rPr lang="en-US" sz="2400" b="1" dirty="0">
                <a:solidFill>
                  <a:srgbClr val="126A81"/>
                </a:solidFill>
              </a:rPr>
              <a:t>Emotional Intelligence (EQ)</a:t>
            </a:r>
          </a:p>
          <a:p>
            <a:pPr>
              <a:lnSpc>
                <a:spcPct val="150000"/>
              </a:lnSpc>
            </a:pPr>
            <a:r>
              <a:rPr lang="en-US" sz="2400" b="1" dirty="0"/>
              <a:t>The Core Idea:</a:t>
            </a:r>
            <a:r>
              <a:rPr lang="en-US" sz="2400" dirty="0"/>
              <a:t> Manage emotions to manage the conversation.</a:t>
            </a:r>
          </a:p>
          <a:p>
            <a:pPr>
              <a:lnSpc>
                <a:spcPct val="150000"/>
              </a:lnSpc>
            </a:pPr>
            <a:r>
              <a:rPr lang="en-US" sz="2400" b="1" dirty="0"/>
              <a:t>Action:</a:t>
            </a:r>
            <a:r>
              <a:rPr lang="en-US" sz="2400" dirty="0"/>
              <a:t> Practice self-awareness during high-pressure interactions.</a:t>
            </a:r>
          </a:p>
          <a:p>
            <a:pPr>
              <a:lnSpc>
                <a:spcPct val="150000"/>
              </a:lnSpc>
            </a:pPr>
            <a:r>
              <a:rPr lang="en-US" sz="2400" b="1" dirty="0"/>
              <a:t>Benefit:</a:t>
            </a:r>
            <a:r>
              <a:rPr lang="en-US" sz="2400" dirty="0"/>
              <a:t> Helps navigate conflict and build stronger professional rapport.</a:t>
            </a:r>
          </a:p>
          <a:p>
            <a:pPr>
              <a:lnSpc>
                <a:spcPct val="150000"/>
              </a:lnSpc>
            </a:pPr>
            <a:r>
              <a:rPr lang="en-US" sz="2400" b="1" dirty="0"/>
              <a:t>Key Tip:</a:t>
            </a:r>
            <a:r>
              <a:rPr lang="en-US" sz="2400" dirty="0"/>
              <a:t> Pause before responding to an emotional trigger.</a:t>
            </a:r>
          </a:p>
        </p:txBody>
      </p:sp>
      <p:pic>
        <p:nvPicPr>
          <p:cNvPr id="13314" name="Picture 2" descr="EQ Meaning Explained - Key Concepts And Signs Of High EQ">
            <a:extLst>
              <a:ext uri="{FF2B5EF4-FFF2-40B4-BE49-F238E27FC236}">
                <a16:creationId xmlns:a16="http://schemas.microsoft.com/office/drawing/2014/main" id="{3091AC3B-DED1-33DF-E9DE-8DBBB9AF08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1377" y="1275907"/>
            <a:ext cx="3943978" cy="2630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202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DC3B2-EA2B-E852-CC36-2F8E4963FC6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C380FD2-AA51-50C7-E378-44A0643A7005}"/>
              </a:ext>
            </a:extLst>
          </p:cNvPr>
          <p:cNvSpPr txBox="1"/>
          <p:nvPr/>
        </p:nvSpPr>
        <p:spPr>
          <a:xfrm>
            <a:off x="664534" y="1201082"/>
            <a:ext cx="7426843" cy="3347840"/>
          </a:xfrm>
          <a:prstGeom prst="rect">
            <a:avLst/>
          </a:prstGeom>
          <a:noFill/>
        </p:spPr>
        <p:txBody>
          <a:bodyPr wrap="square">
            <a:spAutoFit/>
          </a:bodyPr>
          <a:lstStyle/>
          <a:p>
            <a:pPr>
              <a:lnSpc>
                <a:spcPct val="150000"/>
              </a:lnSpc>
            </a:pPr>
            <a:r>
              <a:rPr lang="en-US" sz="2400" b="1" dirty="0">
                <a:solidFill>
                  <a:srgbClr val="126A81"/>
                </a:solidFill>
              </a:rPr>
              <a:t>Clarity &amp; Conciseness</a:t>
            </a:r>
          </a:p>
          <a:p>
            <a:pPr>
              <a:lnSpc>
                <a:spcPct val="150000"/>
              </a:lnSpc>
            </a:pPr>
            <a:r>
              <a:rPr lang="en-US" sz="2400" b="1" dirty="0"/>
              <a:t>The Core Idea:</a:t>
            </a:r>
            <a:r>
              <a:rPr lang="en-US" sz="2400" dirty="0"/>
              <a:t> Less is more.</a:t>
            </a:r>
          </a:p>
          <a:p>
            <a:pPr>
              <a:lnSpc>
                <a:spcPct val="150000"/>
              </a:lnSpc>
            </a:pPr>
            <a:r>
              <a:rPr lang="en-US" sz="2400" b="1" dirty="0"/>
              <a:t>Action:</a:t>
            </a:r>
            <a:r>
              <a:rPr lang="en-US" sz="2400" dirty="0"/>
              <a:t> Eliminate jargon and "filler" words.</a:t>
            </a:r>
          </a:p>
          <a:p>
            <a:pPr>
              <a:lnSpc>
                <a:spcPct val="150000"/>
              </a:lnSpc>
            </a:pPr>
            <a:r>
              <a:rPr lang="en-US" sz="2400" b="1" dirty="0"/>
              <a:t>Benefit:</a:t>
            </a:r>
            <a:r>
              <a:rPr lang="en-US" sz="2400" dirty="0"/>
              <a:t> Minimizes misunderstandings and respects everyone’s time.</a:t>
            </a:r>
          </a:p>
          <a:p>
            <a:pPr>
              <a:lnSpc>
                <a:spcPct val="150000"/>
              </a:lnSpc>
            </a:pPr>
            <a:r>
              <a:rPr lang="en-US" sz="2400" b="1" dirty="0"/>
              <a:t>Key Tip:</a:t>
            </a:r>
            <a:r>
              <a:rPr lang="en-US" sz="2400" dirty="0"/>
              <a:t> If you can say it in 5 words, don't use 10.</a:t>
            </a:r>
            <a:endParaRPr lang="en-US" sz="2400" dirty="0">
              <a:effectLst/>
            </a:endParaRPr>
          </a:p>
        </p:txBody>
      </p:sp>
      <p:pic>
        <p:nvPicPr>
          <p:cNvPr id="14338" name="Picture 2" descr="Be Concise: Use Fewer Modifiers - Worktalk">
            <a:extLst>
              <a:ext uri="{FF2B5EF4-FFF2-40B4-BE49-F238E27FC236}">
                <a16:creationId xmlns:a16="http://schemas.microsoft.com/office/drawing/2014/main" id="{E55C5725-2AE9-FC3C-3E0D-55D19403C2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3025" y="1201082"/>
            <a:ext cx="2821282" cy="2759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6046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5F2DB-85FC-B229-7C00-91C07CF46F8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330D338-3FE7-59B7-3236-82F6BD330B3E}"/>
              </a:ext>
            </a:extLst>
          </p:cNvPr>
          <p:cNvSpPr txBox="1"/>
          <p:nvPr/>
        </p:nvSpPr>
        <p:spPr>
          <a:xfrm>
            <a:off x="664534" y="1201082"/>
            <a:ext cx="7426843" cy="5009833"/>
          </a:xfrm>
          <a:prstGeom prst="rect">
            <a:avLst/>
          </a:prstGeom>
          <a:noFill/>
        </p:spPr>
        <p:txBody>
          <a:bodyPr wrap="square">
            <a:spAutoFit/>
          </a:bodyPr>
          <a:lstStyle/>
          <a:p>
            <a:pPr>
              <a:lnSpc>
                <a:spcPct val="150000"/>
              </a:lnSpc>
            </a:pPr>
            <a:r>
              <a:rPr lang="en-US" sz="2400" b="1" dirty="0">
                <a:solidFill>
                  <a:srgbClr val="126A81"/>
                </a:solidFill>
              </a:rPr>
              <a:t>Professional Development</a:t>
            </a:r>
          </a:p>
          <a:p>
            <a:pPr>
              <a:lnSpc>
                <a:spcPct val="150000"/>
              </a:lnSpc>
            </a:pPr>
            <a:r>
              <a:rPr lang="en-US" sz="2400" b="1" dirty="0"/>
              <a:t>The Core Idea:</a:t>
            </a:r>
            <a:r>
              <a:rPr lang="en-US" sz="2400" dirty="0"/>
              <a:t> Continuous improvement through structure.</a:t>
            </a:r>
          </a:p>
          <a:p>
            <a:pPr>
              <a:lnSpc>
                <a:spcPct val="150000"/>
              </a:lnSpc>
            </a:pPr>
            <a:r>
              <a:rPr lang="en-US" sz="2400" b="1" dirty="0"/>
              <a:t>Action:</a:t>
            </a:r>
            <a:r>
              <a:rPr lang="en-US" sz="2400" dirty="0"/>
              <a:t> Enroll in communication workshops or specialized training.</a:t>
            </a:r>
          </a:p>
          <a:p>
            <a:pPr>
              <a:lnSpc>
                <a:spcPct val="150000"/>
              </a:lnSpc>
            </a:pPr>
            <a:r>
              <a:rPr lang="en-US" sz="2400" b="1" dirty="0"/>
              <a:t>Benefit:</a:t>
            </a:r>
            <a:r>
              <a:rPr lang="en-US" sz="2400" dirty="0"/>
              <a:t> Provides a systematic toolkit of proven techniques.</a:t>
            </a:r>
          </a:p>
          <a:p>
            <a:pPr>
              <a:lnSpc>
                <a:spcPct val="150000"/>
              </a:lnSpc>
            </a:pPr>
            <a:r>
              <a:rPr lang="en-US" sz="2400" b="1" dirty="0"/>
              <a:t>Next Step:</a:t>
            </a:r>
            <a:r>
              <a:rPr lang="en-US" sz="2400" dirty="0"/>
              <a:t> Commit to one new communication habit this month.</a:t>
            </a:r>
          </a:p>
        </p:txBody>
      </p:sp>
      <p:pic>
        <p:nvPicPr>
          <p:cNvPr id="15362" name="Picture 2" descr="Professional Development Training: Benefits for team dynamic">
            <a:extLst>
              <a:ext uri="{FF2B5EF4-FFF2-40B4-BE49-F238E27FC236}">
                <a16:creationId xmlns:a16="http://schemas.microsoft.com/office/drawing/2014/main" id="{194795EA-5B2B-1522-6EE1-3AA2294AB0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8723" y="1201082"/>
            <a:ext cx="3941138" cy="3120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959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386" name="Picture 2">
            <a:extLst>
              <a:ext uri="{FF2B5EF4-FFF2-40B4-BE49-F238E27FC236}">
                <a16:creationId xmlns:a16="http://schemas.microsoft.com/office/drawing/2014/main" id="{611B1600-5819-B83B-9AED-70E361713A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890588"/>
            <a:ext cx="7620000" cy="5076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266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61703"/>
            <a:ext cx="10515600" cy="749997"/>
          </a:xfrm>
        </p:spPr>
        <p:txBody>
          <a:bodyPr/>
          <a:lstStyle/>
          <a:p>
            <a:r>
              <a:rPr b="1" dirty="0"/>
              <a:t>What is Resilience?</a:t>
            </a:r>
          </a:p>
        </p:txBody>
      </p:sp>
      <p:sp>
        <p:nvSpPr>
          <p:cNvPr id="3" name="Content Placeholder 2"/>
          <p:cNvSpPr>
            <a:spLocks noGrp="1"/>
          </p:cNvSpPr>
          <p:nvPr>
            <p:ph idx="1"/>
          </p:nvPr>
        </p:nvSpPr>
        <p:spPr>
          <a:xfrm>
            <a:off x="838200" y="1624903"/>
            <a:ext cx="10515600" cy="1441682"/>
          </a:xfrm>
        </p:spPr>
        <p:txBody>
          <a:bodyPr anchor="ctr"/>
          <a:lstStyle/>
          <a:p>
            <a:pPr marL="0" indent="0">
              <a:lnSpc>
                <a:spcPct val="150000"/>
              </a:lnSpc>
              <a:buNone/>
            </a:pPr>
            <a:r>
              <a:rPr dirty="0"/>
              <a:t>Resilience is the ability to bounce back, adapt, and keep going when things go wrong.</a:t>
            </a:r>
          </a:p>
        </p:txBody>
      </p:sp>
      <p:sp>
        <p:nvSpPr>
          <p:cNvPr id="4" name="Content Placeholder 2">
            <a:extLst>
              <a:ext uri="{FF2B5EF4-FFF2-40B4-BE49-F238E27FC236}">
                <a16:creationId xmlns:a16="http://schemas.microsoft.com/office/drawing/2014/main" id="{DD436B90-BAEB-B119-1FDB-93A40DE9366F}"/>
              </a:ext>
            </a:extLst>
          </p:cNvPr>
          <p:cNvSpPr txBox="1">
            <a:spLocks/>
          </p:cNvSpPr>
          <p:nvPr/>
        </p:nvSpPr>
        <p:spPr>
          <a:xfrm>
            <a:off x="838200" y="3791416"/>
            <a:ext cx="10515600" cy="144168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b="1" dirty="0"/>
              <a:t>Ask:</a:t>
            </a:r>
            <a:br>
              <a:rPr lang="en-US" dirty="0"/>
            </a:br>
            <a:r>
              <a:rPr lang="en-US" dirty="0"/>
              <a:t>“When was the last time you bounced back from a challenge?”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231673" cy="813187"/>
          </a:xfrm>
        </p:spPr>
        <p:txBody>
          <a:bodyPr/>
          <a:lstStyle/>
          <a:p>
            <a:r>
              <a:rPr b="1" dirty="0"/>
              <a:t>The 7Cs Overview</a:t>
            </a:r>
          </a:p>
        </p:txBody>
      </p:sp>
      <p:pic>
        <p:nvPicPr>
          <p:cNvPr id="2050" name="Picture 2" descr="Competence Confidence Connection Character Contribution Coping Control">
            <a:extLst>
              <a:ext uri="{FF2B5EF4-FFF2-40B4-BE49-F238E27FC236}">
                <a16:creationId xmlns:a16="http://schemas.microsoft.com/office/drawing/2014/main" id="{7D87D870-E52E-934D-86E6-638B120811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3432" y="1178312"/>
            <a:ext cx="5285136" cy="51667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6666571" cy="850358"/>
          </a:xfrm>
        </p:spPr>
        <p:txBody>
          <a:bodyPr>
            <a:normAutofit/>
          </a:bodyPr>
          <a:lstStyle/>
          <a:p>
            <a:r>
              <a:rPr sz="4000" b="1" dirty="0"/>
              <a:t>1. Competence</a:t>
            </a:r>
          </a:p>
        </p:txBody>
      </p:sp>
      <p:sp>
        <p:nvSpPr>
          <p:cNvPr id="3" name="Content Placeholder 2"/>
          <p:cNvSpPr>
            <a:spLocks noGrp="1"/>
          </p:cNvSpPr>
          <p:nvPr>
            <p:ph idx="1"/>
          </p:nvPr>
        </p:nvSpPr>
        <p:spPr>
          <a:xfrm>
            <a:off x="838200" y="1215484"/>
            <a:ext cx="6477000" cy="1776219"/>
          </a:xfrm>
        </p:spPr>
        <p:txBody>
          <a:bodyPr>
            <a:normAutofit/>
          </a:bodyPr>
          <a:lstStyle/>
          <a:p>
            <a:pPr marL="0" indent="0">
              <a:lnSpc>
                <a:spcPct val="150000"/>
              </a:lnSpc>
              <a:buNone/>
            </a:pPr>
            <a:r>
              <a:rPr lang="en-US" sz="2000" b="1" dirty="0"/>
              <a:t>Meaning:</a:t>
            </a:r>
            <a:br>
              <a:rPr lang="en-US" sz="2000" dirty="0"/>
            </a:br>
            <a:r>
              <a:rPr lang="en-US" sz="2000" dirty="0"/>
              <a:t>Identifying your strengths and being able to apply them while also recognizing where you need to grow.</a:t>
            </a:r>
            <a:endParaRPr sz="2000" dirty="0"/>
          </a:p>
        </p:txBody>
      </p:sp>
      <p:sp>
        <p:nvSpPr>
          <p:cNvPr id="4" name="Content Placeholder 2">
            <a:extLst>
              <a:ext uri="{FF2B5EF4-FFF2-40B4-BE49-F238E27FC236}">
                <a16:creationId xmlns:a16="http://schemas.microsoft.com/office/drawing/2014/main" id="{92697A66-1FC5-1AF6-1AB1-329434BD4DCA}"/>
              </a:ext>
            </a:extLst>
          </p:cNvPr>
          <p:cNvSpPr txBox="1">
            <a:spLocks/>
          </p:cNvSpPr>
          <p:nvPr/>
        </p:nvSpPr>
        <p:spPr>
          <a:xfrm>
            <a:off x="838200" y="3006030"/>
            <a:ext cx="10078844" cy="338679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60000"/>
              </a:lnSpc>
              <a:buNone/>
            </a:pPr>
            <a:r>
              <a:rPr lang="en-US" sz="1800" b="1" dirty="0"/>
              <a:t>Why it matters:</a:t>
            </a:r>
            <a:br>
              <a:rPr lang="en-US" sz="1800" dirty="0"/>
            </a:br>
            <a:r>
              <a:rPr lang="en-US" sz="1800" dirty="0"/>
              <a:t>When you understand your own strengths, </a:t>
            </a:r>
          </a:p>
          <a:p>
            <a:pPr marL="0" indent="0">
              <a:lnSpc>
                <a:spcPct val="160000"/>
              </a:lnSpc>
              <a:buNone/>
            </a:pPr>
            <a:r>
              <a:rPr lang="en-US" sz="1800" dirty="0"/>
              <a:t>you make faster decisions. When you know your weak areas, you can fill the gap before it becomes a risk.</a:t>
            </a:r>
          </a:p>
          <a:p>
            <a:pPr marL="0" indent="0">
              <a:lnSpc>
                <a:spcPct val="160000"/>
              </a:lnSpc>
              <a:buNone/>
            </a:pPr>
            <a:r>
              <a:rPr lang="en-US" sz="1800" b="1" dirty="0"/>
              <a:t>Example:</a:t>
            </a:r>
            <a:br>
              <a:rPr lang="en-US" sz="1800" dirty="0"/>
            </a:br>
            <a:r>
              <a:rPr lang="en-US" sz="1800" dirty="0"/>
              <a:t>You realize you are very strong at technical research but struggle with public speaking. </a:t>
            </a:r>
          </a:p>
          <a:p>
            <a:pPr marL="0" indent="0">
              <a:lnSpc>
                <a:spcPct val="160000"/>
              </a:lnSpc>
              <a:buNone/>
            </a:pPr>
            <a:r>
              <a:rPr lang="en-US" sz="1800" dirty="0"/>
              <a:t>=&gt; To fill this gap before it becomes a professional risk, you volunteer to lead a small team meeting or take a short course on professional communication.</a:t>
            </a:r>
          </a:p>
        </p:txBody>
      </p:sp>
      <p:pic>
        <p:nvPicPr>
          <p:cNvPr id="8" name="Picture 7">
            <a:extLst>
              <a:ext uri="{FF2B5EF4-FFF2-40B4-BE49-F238E27FC236}">
                <a16:creationId xmlns:a16="http://schemas.microsoft.com/office/drawing/2014/main" id="{38B9D5DE-5535-F131-C4FD-BFDB6261EA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9834" y="1009185"/>
            <a:ext cx="2903034" cy="2903034"/>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5753"/>
          </a:xfrm>
        </p:spPr>
        <p:txBody>
          <a:bodyPr/>
          <a:lstStyle/>
          <a:p>
            <a:r>
              <a:rPr b="1" dirty="0"/>
              <a:t>2. Confidence</a:t>
            </a:r>
          </a:p>
        </p:txBody>
      </p:sp>
      <p:sp>
        <p:nvSpPr>
          <p:cNvPr id="6" name="Content Placeholder 2">
            <a:extLst>
              <a:ext uri="{FF2B5EF4-FFF2-40B4-BE49-F238E27FC236}">
                <a16:creationId xmlns:a16="http://schemas.microsoft.com/office/drawing/2014/main" id="{E7F9AF4B-1172-AD42-43A3-0BFE37226255}"/>
              </a:ext>
            </a:extLst>
          </p:cNvPr>
          <p:cNvSpPr>
            <a:spLocks noGrp="1"/>
          </p:cNvSpPr>
          <p:nvPr>
            <p:ph idx="1"/>
          </p:nvPr>
        </p:nvSpPr>
        <p:spPr>
          <a:xfrm>
            <a:off x="838200" y="1215484"/>
            <a:ext cx="6900746" cy="1776219"/>
          </a:xfrm>
        </p:spPr>
        <p:txBody>
          <a:bodyPr>
            <a:normAutofit fontScale="92500" lnSpcReduction="20000"/>
          </a:bodyPr>
          <a:lstStyle/>
          <a:p>
            <a:pPr marL="0" indent="0">
              <a:lnSpc>
                <a:spcPct val="150000"/>
              </a:lnSpc>
              <a:buNone/>
            </a:pPr>
            <a:r>
              <a:rPr lang="en-US" sz="2000" b="1" dirty="0"/>
              <a:t>Meaning:</a:t>
            </a:r>
          </a:p>
          <a:p>
            <a:pPr marL="0" indent="0">
              <a:lnSpc>
                <a:spcPct val="150000"/>
              </a:lnSpc>
              <a:buNone/>
            </a:pPr>
            <a:r>
              <a:rPr lang="en-US" sz="2000" dirty="0"/>
              <a:t>Trusting your ability to handle new or difficult situations because you have successfully navigated hard things in the past.</a:t>
            </a:r>
            <a:endParaRPr sz="2000" dirty="0"/>
          </a:p>
        </p:txBody>
      </p:sp>
      <p:sp>
        <p:nvSpPr>
          <p:cNvPr id="7" name="Content Placeholder 2">
            <a:extLst>
              <a:ext uri="{FF2B5EF4-FFF2-40B4-BE49-F238E27FC236}">
                <a16:creationId xmlns:a16="http://schemas.microsoft.com/office/drawing/2014/main" id="{D88FA617-222B-B094-677C-D3A005B0E9A2}"/>
              </a:ext>
            </a:extLst>
          </p:cNvPr>
          <p:cNvSpPr txBox="1">
            <a:spLocks/>
          </p:cNvSpPr>
          <p:nvPr/>
        </p:nvSpPr>
        <p:spPr>
          <a:xfrm>
            <a:off x="838200" y="2991703"/>
            <a:ext cx="10515600" cy="338679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60000"/>
              </a:lnSpc>
              <a:buNone/>
            </a:pPr>
            <a:r>
              <a:rPr lang="en-US" sz="2400" b="1" dirty="0"/>
              <a:t>Why it matters:</a:t>
            </a:r>
            <a:br>
              <a:rPr lang="en-US" sz="2400" dirty="0"/>
            </a:br>
            <a:r>
              <a:rPr lang="en-US" sz="2400" dirty="0"/>
              <a:t>Everyone face unfamiliar problems all the time. Confidence helps you stay calm, take action, and move forward.</a:t>
            </a:r>
          </a:p>
          <a:p>
            <a:pPr marL="0" indent="0">
              <a:lnSpc>
                <a:spcPct val="160000"/>
              </a:lnSpc>
              <a:buNone/>
            </a:pPr>
            <a:r>
              <a:rPr lang="en-US" sz="2400" b="1" dirty="0"/>
              <a:t>Example:</a:t>
            </a:r>
            <a:br>
              <a:rPr lang="en-US" sz="2400" dirty="0"/>
            </a:br>
            <a:r>
              <a:rPr lang="en-US" sz="2400" dirty="0"/>
              <a:t>You are assigned a complex project at your first job that feels overwhelming.</a:t>
            </a:r>
          </a:p>
          <a:p>
            <a:pPr marL="0" indent="0">
              <a:lnSpc>
                <a:spcPct val="160000"/>
              </a:lnSpc>
              <a:buNone/>
            </a:pPr>
            <a:r>
              <a:rPr lang="en-US" sz="2400" dirty="0"/>
              <a:t>=&gt; </a:t>
            </a:r>
            <a:r>
              <a:rPr lang="en-US" sz="2400" dirty="0" err="1"/>
              <a:t>ou</a:t>
            </a:r>
            <a:r>
              <a:rPr lang="en-US" sz="2400" dirty="0"/>
              <a:t> remind yourself how you successfully completed a difficult 50-page thesis or passed a high-pressure exam.</a:t>
            </a:r>
          </a:p>
        </p:txBody>
      </p:sp>
      <p:pic>
        <p:nvPicPr>
          <p:cNvPr id="9" name="Picture 8">
            <a:extLst>
              <a:ext uri="{FF2B5EF4-FFF2-40B4-BE49-F238E27FC236}">
                <a16:creationId xmlns:a16="http://schemas.microsoft.com/office/drawing/2014/main" id="{BB5DF564-AFAC-2B50-5936-F6BF8A6D8A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2108" y="897674"/>
            <a:ext cx="2821257" cy="2821257"/>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5392"/>
          </a:xfrm>
        </p:spPr>
        <p:txBody>
          <a:bodyPr/>
          <a:lstStyle/>
          <a:p>
            <a:r>
              <a:rPr b="1" dirty="0"/>
              <a:t>3. Connection</a:t>
            </a:r>
          </a:p>
        </p:txBody>
      </p:sp>
      <p:sp>
        <p:nvSpPr>
          <p:cNvPr id="6" name="Content Placeholder 2">
            <a:extLst>
              <a:ext uri="{FF2B5EF4-FFF2-40B4-BE49-F238E27FC236}">
                <a16:creationId xmlns:a16="http://schemas.microsoft.com/office/drawing/2014/main" id="{790140BB-EB28-0F30-C313-6609243C4BF7}"/>
              </a:ext>
            </a:extLst>
          </p:cNvPr>
          <p:cNvSpPr>
            <a:spLocks noGrp="1"/>
          </p:cNvSpPr>
          <p:nvPr>
            <p:ph idx="1"/>
          </p:nvPr>
        </p:nvSpPr>
        <p:spPr>
          <a:xfrm>
            <a:off x="838200" y="1215484"/>
            <a:ext cx="5874834" cy="1338145"/>
          </a:xfrm>
        </p:spPr>
        <p:txBody>
          <a:bodyPr>
            <a:normAutofit fontScale="92500" lnSpcReduction="20000"/>
          </a:bodyPr>
          <a:lstStyle/>
          <a:p>
            <a:pPr marL="0" indent="0">
              <a:lnSpc>
                <a:spcPct val="150000"/>
              </a:lnSpc>
              <a:buNone/>
            </a:pPr>
            <a:r>
              <a:rPr lang="en-US" sz="2000" b="1" dirty="0"/>
              <a:t>Meaning:</a:t>
            </a:r>
          </a:p>
          <a:p>
            <a:pPr marL="0" indent="0">
              <a:lnSpc>
                <a:spcPct val="150000"/>
              </a:lnSpc>
              <a:buNone/>
            </a:pPr>
            <a:r>
              <a:rPr lang="en-US" sz="2000" dirty="0"/>
              <a:t>Identifying people you can rely on for support, such as mentors, former professors, and peers</a:t>
            </a:r>
            <a:endParaRPr sz="2000" dirty="0"/>
          </a:p>
        </p:txBody>
      </p:sp>
      <p:sp>
        <p:nvSpPr>
          <p:cNvPr id="7" name="Content Placeholder 2">
            <a:extLst>
              <a:ext uri="{FF2B5EF4-FFF2-40B4-BE49-F238E27FC236}">
                <a16:creationId xmlns:a16="http://schemas.microsoft.com/office/drawing/2014/main" id="{DE7F20DE-695B-5DD1-448F-0CA98FD5D4DC}"/>
              </a:ext>
            </a:extLst>
          </p:cNvPr>
          <p:cNvSpPr txBox="1">
            <a:spLocks/>
          </p:cNvSpPr>
          <p:nvPr/>
        </p:nvSpPr>
        <p:spPr>
          <a:xfrm>
            <a:off x="838200" y="2991703"/>
            <a:ext cx="10515600" cy="338679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60000"/>
              </a:lnSpc>
              <a:buNone/>
            </a:pPr>
            <a:r>
              <a:rPr lang="en-US" sz="2400" b="1" dirty="0"/>
              <a:t>Why it matters:</a:t>
            </a:r>
            <a:br>
              <a:rPr lang="en-US" sz="2400" dirty="0"/>
            </a:br>
            <a:r>
              <a:rPr lang="en-US" sz="2400" dirty="0"/>
              <a:t>Strong connections give you quick advice, emotional support, and sometimes even new opportunities.</a:t>
            </a:r>
          </a:p>
          <a:p>
            <a:pPr marL="0" indent="0">
              <a:lnSpc>
                <a:spcPct val="160000"/>
              </a:lnSpc>
              <a:buNone/>
            </a:pPr>
            <a:r>
              <a:rPr lang="en-US" sz="2400" b="1" dirty="0"/>
              <a:t>Example:</a:t>
            </a:r>
            <a:br>
              <a:rPr lang="en-US" sz="2400" dirty="0"/>
            </a:br>
            <a:r>
              <a:rPr lang="en-US" sz="2400" dirty="0"/>
              <a:t>You feel "stuck" or confused by the corporate culture at your new workplace.</a:t>
            </a:r>
          </a:p>
          <a:p>
            <a:pPr marL="0" indent="0">
              <a:lnSpc>
                <a:spcPct val="160000"/>
              </a:lnSpc>
              <a:buNone/>
            </a:pPr>
            <a:r>
              <a:rPr lang="en-US" sz="2400" dirty="0"/>
              <a:t>=&gt; You reach out to a senior colleague for a "coffee chat" or contact a university mentor to ask for advice on navigating professional relationships.</a:t>
            </a:r>
          </a:p>
        </p:txBody>
      </p:sp>
      <p:pic>
        <p:nvPicPr>
          <p:cNvPr id="9" name="Picture 8">
            <a:extLst>
              <a:ext uri="{FF2B5EF4-FFF2-40B4-BE49-F238E27FC236}">
                <a16:creationId xmlns:a16="http://schemas.microsoft.com/office/drawing/2014/main" id="{4ACDB6B5-3FE8-5ABC-3B62-9CF06C88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1258" y="383787"/>
            <a:ext cx="3215269" cy="304521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8846"/>
          </a:xfrm>
        </p:spPr>
        <p:txBody>
          <a:bodyPr/>
          <a:lstStyle/>
          <a:p>
            <a:r>
              <a:rPr b="1" dirty="0"/>
              <a:t>4. Character</a:t>
            </a:r>
          </a:p>
        </p:txBody>
      </p:sp>
      <p:sp>
        <p:nvSpPr>
          <p:cNvPr id="6" name="Content Placeholder 2">
            <a:extLst>
              <a:ext uri="{FF2B5EF4-FFF2-40B4-BE49-F238E27FC236}">
                <a16:creationId xmlns:a16="http://schemas.microsoft.com/office/drawing/2014/main" id="{5D5DB25D-3F77-A990-AB72-803F454B4178}"/>
              </a:ext>
            </a:extLst>
          </p:cNvPr>
          <p:cNvSpPr>
            <a:spLocks noGrp="1"/>
          </p:cNvSpPr>
          <p:nvPr>
            <p:ph idx="1"/>
          </p:nvPr>
        </p:nvSpPr>
        <p:spPr>
          <a:xfrm>
            <a:off x="838200" y="1215484"/>
            <a:ext cx="7580971" cy="1338145"/>
          </a:xfrm>
        </p:spPr>
        <p:txBody>
          <a:bodyPr>
            <a:normAutofit fontScale="92500" lnSpcReduction="20000"/>
          </a:bodyPr>
          <a:lstStyle/>
          <a:p>
            <a:pPr marL="0" indent="0">
              <a:lnSpc>
                <a:spcPct val="150000"/>
              </a:lnSpc>
              <a:buNone/>
            </a:pPr>
            <a:r>
              <a:rPr lang="en-US" sz="2000" b="1" dirty="0"/>
              <a:t>Meaning:</a:t>
            </a:r>
          </a:p>
          <a:p>
            <a:pPr marL="0" indent="0">
              <a:lnSpc>
                <a:spcPct val="150000"/>
              </a:lnSpc>
              <a:buNone/>
            </a:pPr>
            <a:r>
              <a:rPr lang="en-US" sz="2000" dirty="0"/>
              <a:t>Your core values and principles that you refuse to compromise, even when work is stressful.</a:t>
            </a:r>
            <a:endParaRPr sz="2000" dirty="0"/>
          </a:p>
        </p:txBody>
      </p:sp>
      <p:sp>
        <p:nvSpPr>
          <p:cNvPr id="7" name="Content Placeholder 2">
            <a:extLst>
              <a:ext uri="{FF2B5EF4-FFF2-40B4-BE49-F238E27FC236}">
                <a16:creationId xmlns:a16="http://schemas.microsoft.com/office/drawing/2014/main" id="{71D2C27A-63D4-DF5D-6CCD-797883B5B84A}"/>
              </a:ext>
            </a:extLst>
          </p:cNvPr>
          <p:cNvSpPr txBox="1">
            <a:spLocks/>
          </p:cNvSpPr>
          <p:nvPr/>
        </p:nvSpPr>
        <p:spPr>
          <a:xfrm>
            <a:off x="838200" y="2913644"/>
            <a:ext cx="10515600" cy="357923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60000"/>
              </a:lnSpc>
              <a:buNone/>
            </a:pPr>
            <a:r>
              <a:rPr lang="en-US" sz="2400" b="1" dirty="0"/>
              <a:t>Why it matters:</a:t>
            </a:r>
            <a:br>
              <a:rPr lang="en-US" sz="2400" dirty="0"/>
            </a:br>
            <a:r>
              <a:rPr lang="en-US" sz="2400" dirty="0"/>
              <a:t>Values guide hard decisions, protect your reputation, and help you stay consistent as a leader.</a:t>
            </a:r>
          </a:p>
          <a:p>
            <a:pPr marL="0" indent="0">
              <a:lnSpc>
                <a:spcPct val="160000"/>
              </a:lnSpc>
              <a:buNone/>
            </a:pPr>
            <a:r>
              <a:rPr lang="en-US" sz="2400" b="1" dirty="0"/>
              <a:t>Example:</a:t>
            </a:r>
            <a:br>
              <a:rPr lang="en-US" sz="2400" dirty="0"/>
            </a:br>
            <a:r>
              <a:rPr lang="en-US" sz="2400" dirty="0"/>
              <a:t>You are asked by a peer to take credit for work you didn't do to meet a deadline.</a:t>
            </a:r>
          </a:p>
          <a:p>
            <a:pPr marL="0" indent="0">
              <a:lnSpc>
                <a:spcPct val="160000"/>
              </a:lnSpc>
              <a:buNone/>
            </a:pPr>
            <a:r>
              <a:rPr lang="en-US" sz="2400" dirty="0"/>
              <a:t>=&gt; Because your value is "honesty and integrity," you choose to be transparent about your progress instead. This builds long-term trust with your manager and protects your reputation early in your career.</a:t>
            </a:r>
          </a:p>
        </p:txBody>
      </p:sp>
      <p:pic>
        <p:nvPicPr>
          <p:cNvPr id="3076" name="Picture 4" descr="Why clarifying your values boosts self esteem &amp; confidence, &amp; the Hawaiian  concept of Pono - Unchain Your Brain">
            <a:extLst>
              <a:ext uri="{FF2B5EF4-FFF2-40B4-BE49-F238E27FC236}">
                <a16:creationId xmlns:a16="http://schemas.microsoft.com/office/drawing/2014/main" id="{4CB8F05B-6B1D-DD4C-29CD-7675DCCBA1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5402" y="1046149"/>
            <a:ext cx="3190061" cy="21894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76915"/>
            <a:ext cx="13192421" cy="562171"/>
            <a:chOff x="0" y="0"/>
            <a:chExt cx="5211821" cy="222092"/>
          </a:xfrm>
        </p:grpSpPr>
        <p:sp>
          <p:nvSpPr>
            <p:cNvPr id="3" name="Freeform 3"/>
            <p:cNvSpPr/>
            <p:nvPr/>
          </p:nvSpPr>
          <p:spPr>
            <a:xfrm>
              <a:off x="0" y="0"/>
              <a:ext cx="5211821" cy="222092"/>
            </a:xfrm>
            <a:custGeom>
              <a:avLst/>
              <a:gdLst/>
              <a:ahLst/>
              <a:cxnLst/>
              <a:rect l="l" t="t" r="r" b="b"/>
              <a:pathLst>
                <a:path w="5211821" h="222092">
                  <a:moveTo>
                    <a:pt x="0" y="0"/>
                  </a:moveTo>
                  <a:lnTo>
                    <a:pt x="5211821" y="0"/>
                  </a:lnTo>
                  <a:lnTo>
                    <a:pt x="5211821" y="222092"/>
                  </a:lnTo>
                  <a:lnTo>
                    <a:pt x="0" y="222092"/>
                  </a:lnTo>
                  <a:close/>
                </a:path>
              </a:pathLst>
            </a:custGeom>
            <a:solidFill>
              <a:srgbClr val="0C6980"/>
            </a:solidFill>
          </p:spPr>
        </p:sp>
        <p:sp>
          <p:nvSpPr>
            <p:cNvPr id="4" name="TextBox 4"/>
            <p:cNvSpPr txBox="1"/>
            <p:nvPr/>
          </p:nvSpPr>
          <p:spPr>
            <a:xfrm>
              <a:off x="0" y="-47625"/>
              <a:ext cx="5211821" cy="269717"/>
            </a:xfrm>
            <a:prstGeom prst="rect">
              <a:avLst/>
            </a:prstGeom>
          </p:spPr>
          <p:txBody>
            <a:bodyPr lIns="33867" tIns="33867" rIns="33867" bIns="33867" rtlCol="0" anchor="ctr"/>
            <a:lstStyle/>
            <a:p>
              <a:pPr algn="ctr">
                <a:lnSpc>
                  <a:spcPts val="2313"/>
                </a:lnSpc>
              </a:pPr>
              <a:endParaRPr sz="1200" dirty="0"/>
            </a:p>
          </p:txBody>
        </p:sp>
      </p:grpSp>
      <p:sp>
        <p:nvSpPr>
          <p:cNvPr id="5" name="Freeform 5"/>
          <p:cNvSpPr/>
          <p:nvPr/>
        </p:nvSpPr>
        <p:spPr>
          <a:xfrm>
            <a:off x="7729528" y="5626376"/>
            <a:ext cx="5260953" cy="545824"/>
          </a:xfrm>
          <a:custGeom>
            <a:avLst/>
            <a:gdLst/>
            <a:ahLst/>
            <a:cxnLst/>
            <a:rect l="l" t="t" r="r" b="b"/>
            <a:pathLst>
              <a:path w="7891429" h="818736">
                <a:moveTo>
                  <a:pt x="0" y="0"/>
                </a:moveTo>
                <a:lnTo>
                  <a:pt x="7891429" y="0"/>
                </a:lnTo>
                <a:lnTo>
                  <a:pt x="7891429" y="818736"/>
                </a:lnTo>
                <a:lnTo>
                  <a:pt x="0" y="818736"/>
                </a:lnTo>
                <a:lnTo>
                  <a:pt x="0" y="0"/>
                </a:lnTo>
                <a:close/>
              </a:path>
            </a:pathLst>
          </a:custGeom>
          <a:blipFill>
            <a:blip r:embed="rId2">
              <a:alphaModFix amt="30000"/>
            </a:blip>
            <a:stretch>
              <a:fillRect/>
            </a:stretch>
          </a:blipFill>
        </p:spPr>
      </p:sp>
      <p:grpSp>
        <p:nvGrpSpPr>
          <p:cNvPr id="6" name="Group 6"/>
          <p:cNvGrpSpPr/>
          <p:nvPr/>
        </p:nvGrpSpPr>
        <p:grpSpPr>
          <a:xfrm>
            <a:off x="500564" y="1306876"/>
            <a:ext cx="11296989" cy="5123957"/>
            <a:chOff x="0" y="0"/>
            <a:chExt cx="4463008" cy="2101547"/>
          </a:xfrm>
        </p:grpSpPr>
        <p:sp>
          <p:nvSpPr>
            <p:cNvPr id="7" name="Freeform 7"/>
            <p:cNvSpPr/>
            <p:nvPr/>
          </p:nvSpPr>
          <p:spPr>
            <a:xfrm>
              <a:off x="0" y="0"/>
              <a:ext cx="4463008" cy="2101547"/>
            </a:xfrm>
            <a:custGeom>
              <a:avLst/>
              <a:gdLst/>
              <a:ahLst/>
              <a:cxnLst/>
              <a:rect l="l" t="t" r="r" b="b"/>
              <a:pathLst>
                <a:path w="4463008" h="2101547">
                  <a:moveTo>
                    <a:pt x="0" y="0"/>
                  </a:moveTo>
                  <a:lnTo>
                    <a:pt x="4463008" y="0"/>
                  </a:lnTo>
                  <a:lnTo>
                    <a:pt x="4463008" y="2101547"/>
                  </a:lnTo>
                  <a:lnTo>
                    <a:pt x="0" y="2101547"/>
                  </a:lnTo>
                  <a:close/>
                </a:path>
              </a:pathLst>
            </a:custGeom>
            <a:solidFill>
              <a:srgbClr val="FFFFFF"/>
            </a:solidFill>
          </p:spPr>
        </p:sp>
        <p:sp>
          <p:nvSpPr>
            <p:cNvPr id="8" name="TextBox 8"/>
            <p:cNvSpPr txBox="1"/>
            <p:nvPr/>
          </p:nvSpPr>
          <p:spPr>
            <a:xfrm>
              <a:off x="0" y="-47625"/>
              <a:ext cx="4463008" cy="2149172"/>
            </a:xfrm>
            <a:prstGeom prst="rect">
              <a:avLst/>
            </a:prstGeom>
          </p:spPr>
          <p:txBody>
            <a:bodyPr lIns="33867" tIns="33867" rIns="33867" bIns="33867" rtlCol="0" anchor="ctr"/>
            <a:lstStyle/>
            <a:p>
              <a:pPr algn="ctr">
                <a:lnSpc>
                  <a:spcPts val="2313"/>
                </a:lnSpc>
              </a:pPr>
              <a:endParaRPr sz="1200" dirty="0"/>
            </a:p>
          </p:txBody>
        </p:sp>
      </p:grpSp>
      <p:sp>
        <p:nvSpPr>
          <p:cNvPr id="10" name="TextBox 10"/>
          <p:cNvSpPr txBox="1"/>
          <p:nvPr/>
        </p:nvSpPr>
        <p:spPr>
          <a:xfrm>
            <a:off x="1414980" y="2747847"/>
            <a:ext cx="2946400" cy="808876"/>
          </a:xfrm>
          <a:prstGeom prst="rect">
            <a:avLst/>
          </a:prstGeom>
        </p:spPr>
        <p:txBody>
          <a:bodyPr wrap="square" lIns="0" tIns="0" rIns="0" bIns="0" rtlCol="0" anchor="t">
            <a:spAutoFit/>
          </a:bodyPr>
          <a:lstStyle/>
          <a:p>
            <a:pPr marL="196248" lvl="1">
              <a:lnSpc>
                <a:spcPct val="150000"/>
              </a:lnSpc>
            </a:pPr>
            <a:r>
              <a:rPr lang="en-US" sz="1867" dirty="0">
                <a:solidFill>
                  <a:srgbClr val="0170BB"/>
                </a:solidFill>
                <a:latin typeface="Century Gothic Paneuropean"/>
                <a:ea typeface="Century Gothic Paneuropean"/>
                <a:cs typeface="Century Gothic Paneuropean"/>
                <a:sym typeface="Century Gothic Paneuropean"/>
              </a:rPr>
              <a:t>Confidentiality: What is said here, stays here.</a:t>
            </a:r>
          </a:p>
        </p:txBody>
      </p:sp>
      <p:sp>
        <p:nvSpPr>
          <p:cNvPr id="11" name="Freeform 11"/>
          <p:cNvSpPr/>
          <p:nvPr/>
        </p:nvSpPr>
        <p:spPr>
          <a:xfrm>
            <a:off x="517785" y="401767"/>
            <a:ext cx="1516903" cy="568067"/>
          </a:xfrm>
          <a:custGeom>
            <a:avLst/>
            <a:gdLst/>
            <a:ahLst/>
            <a:cxnLst/>
            <a:rect l="l" t="t" r="r" b="b"/>
            <a:pathLst>
              <a:path w="2275354" h="852100">
                <a:moveTo>
                  <a:pt x="0" y="0"/>
                </a:moveTo>
                <a:lnTo>
                  <a:pt x="2275354" y="0"/>
                </a:lnTo>
                <a:lnTo>
                  <a:pt x="2275354" y="852100"/>
                </a:lnTo>
                <a:lnTo>
                  <a:pt x="0" y="852100"/>
                </a:lnTo>
                <a:lnTo>
                  <a:pt x="0" y="0"/>
                </a:lnTo>
                <a:close/>
              </a:path>
            </a:pathLst>
          </a:custGeom>
          <a:blipFill>
            <a:blip r:embed="rId3"/>
            <a:stretch>
              <a:fillRect t="-66719" b="-100309"/>
            </a:stretch>
          </a:blipFill>
        </p:spPr>
      </p:sp>
      <p:sp>
        <p:nvSpPr>
          <p:cNvPr id="12" name="TextBox 12"/>
          <p:cNvSpPr txBox="1"/>
          <p:nvPr/>
        </p:nvSpPr>
        <p:spPr>
          <a:xfrm>
            <a:off x="2753447" y="400685"/>
            <a:ext cx="6345909" cy="560538"/>
          </a:xfrm>
          <a:prstGeom prst="rect">
            <a:avLst/>
          </a:prstGeom>
        </p:spPr>
        <p:txBody>
          <a:bodyPr lIns="0" tIns="0" rIns="0" bIns="0" rtlCol="0" anchor="t">
            <a:spAutoFit/>
          </a:bodyPr>
          <a:lstStyle/>
          <a:p>
            <a:pPr algn="ctr">
              <a:lnSpc>
                <a:spcPts val="4680"/>
              </a:lnSpc>
            </a:pPr>
            <a:r>
              <a:rPr lang="en-US" sz="3600" b="1" dirty="0">
                <a:solidFill>
                  <a:srgbClr val="0C6980"/>
                </a:solidFill>
                <a:latin typeface="Montserrat"/>
                <a:ea typeface="Montserrat"/>
                <a:cs typeface="Montserrat"/>
                <a:sym typeface="Montserrat"/>
              </a:rPr>
              <a:t>House Rules</a:t>
            </a:r>
          </a:p>
        </p:txBody>
      </p:sp>
      <p:pic>
        <p:nvPicPr>
          <p:cNvPr id="13" name="Picture 2" descr="Handshake with shield and lock icon a secure – Royalty-Free Vector |  VectorStock">
            <a:extLst>
              <a:ext uri="{FF2B5EF4-FFF2-40B4-BE49-F238E27FC236}">
                <a16:creationId xmlns:a16="http://schemas.microsoft.com/office/drawing/2014/main" id="{4533472E-126E-4257-D62A-AF1CD7630C9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592" t="7000" r="4555" b="13676"/>
          <a:stretch>
            <a:fillRect/>
          </a:stretch>
        </p:blipFill>
        <p:spPr bwMode="auto">
          <a:xfrm>
            <a:off x="10001361" y="237065"/>
            <a:ext cx="1796193" cy="16752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4 Confidential Stamp (PNG Transparent) | OnlyGFX.com">
            <a:extLst>
              <a:ext uri="{FF2B5EF4-FFF2-40B4-BE49-F238E27FC236}">
                <a16:creationId xmlns:a16="http://schemas.microsoft.com/office/drawing/2014/main" id="{CD5DCC98-B1D2-844F-9A8E-F180370BB09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31468" y="1496497"/>
            <a:ext cx="1625600" cy="124777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0">
            <a:extLst>
              <a:ext uri="{FF2B5EF4-FFF2-40B4-BE49-F238E27FC236}">
                <a16:creationId xmlns:a16="http://schemas.microsoft.com/office/drawing/2014/main" id="{8CB98143-369C-46CC-8BE1-F69E93359422}"/>
              </a:ext>
            </a:extLst>
          </p:cNvPr>
          <p:cNvSpPr txBox="1"/>
          <p:nvPr/>
        </p:nvSpPr>
        <p:spPr>
          <a:xfrm>
            <a:off x="6172307" y="5461000"/>
            <a:ext cx="4394093" cy="808876"/>
          </a:xfrm>
          <a:prstGeom prst="rect">
            <a:avLst/>
          </a:prstGeom>
        </p:spPr>
        <p:txBody>
          <a:bodyPr wrap="square" lIns="0" tIns="0" rIns="0" bIns="0" rtlCol="0" anchor="t">
            <a:spAutoFit/>
          </a:bodyPr>
          <a:lstStyle/>
          <a:p>
            <a:pPr marL="196248" lvl="1">
              <a:lnSpc>
                <a:spcPct val="150000"/>
              </a:lnSpc>
            </a:pPr>
            <a:r>
              <a:rPr lang="en-US" sz="1867" dirty="0">
                <a:solidFill>
                  <a:srgbClr val="0170BB"/>
                </a:solidFill>
                <a:latin typeface="Century Gothic Paneuropean"/>
                <a:ea typeface="Century Gothic Paneuropean"/>
                <a:cs typeface="Century Gothic Paneuropean"/>
                <a:sym typeface="Century Gothic Paneuropean"/>
              </a:rPr>
              <a:t>Support: We are here to challenge and cheer for each other.</a:t>
            </a:r>
            <a:endParaRPr lang="en-US" sz="1867" dirty="0">
              <a:solidFill>
                <a:srgbClr val="2489CA"/>
              </a:solidFill>
              <a:latin typeface="Century Gothic Paneuropean"/>
              <a:ea typeface="Century Gothic Paneuropean"/>
              <a:cs typeface="Century Gothic Paneuropean"/>
              <a:sym typeface="Century Gothic Paneuropean"/>
            </a:endParaRPr>
          </a:p>
        </p:txBody>
      </p:sp>
      <p:pic>
        <p:nvPicPr>
          <p:cNvPr id="1030" name="Picture 6" descr="Vulnerability – - NCC">
            <a:extLst>
              <a:ext uri="{FF2B5EF4-FFF2-40B4-BE49-F238E27FC236}">
                <a16:creationId xmlns:a16="http://schemas.microsoft.com/office/drawing/2014/main" id="{9864D38F-FA48-0D11-78EC-446A18FCF1A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4193" r="29687"/>
          <a:stretch>
            <a:fillRect/>
          </a:stretch>
        </p:blipFill>
        <p:spPr bwMode="auto">
          <a:xfrm>
            <a:off x="2035773" y="4051429"/>
            <a:ext cx="1625600" cy="1167271"/>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0">
            <a:extLst>
              <a:ext uri="{FF2B5EF4-FFF2-40B4-BE49-F238E27FC236}">
                <a16:creationId xmlns:a16="http://schemas.microsoft.com/office/drawing/2014/main" id="{81D43A75-CF52-AAAF-46DD-B0E79294F65B}"/>
              </a:ext>
            </a:extLst>
          </p:cNvPr>
          <p:cNvSpPr txBox="1"/>
          <p:nvPr/>
        </p:nvSpPr>
        <p:spPr>
          <a:xfrm>
            <a:off x="1414980" y="5422976"/>
            <a:ext cx="2946400" cy="808876"/>
          </a:xfrm>
          <a:prstGeom prst="rect">
            <a:avLst/>
          </a:prstGeom>
        </p:spPr>
        <p:txBody>
          <a:bodyPr wrap="square" lIns="0" tIns="0" rIns="0" bIns="0" rtlCol="0" anchor="t">
            <a:spAutoFit/>
          </a:bodyPr>
          <a:lstStyle/>
          <a:p>
            <a:pPr marL="196248" lvl="1">
              <a:lnSpc>
                <a:spcPct val="150000"/>
              </a:lnSpc>
            </a:pPr>
            <a:r>
              <a:rPr lang="en-US" sz="1867" dirty="0">
                <a:solidFill>
                  <a:srgbClr val="0170BB"/>
                </a:solidFill>
                <a:latin typeface="Century Gothic Paneuropean"/>
                <a:ea typeface="Century Gothic Paneuropean"/>
                <a:cs typeface="Century Gothic Paneuropean"/>
                <a:sym typeface="Century Gothic Paneuropean"/>
              </a:rPr>
              <a:t>Vulnerability: We only grow when we are real.</a:t>
            </a:r>
          </a:p>
        </p:txBody>
      </p:sp>
      <p:pic>
        <p:nvPicPr>
          <p:cNvPr id="1032" name="Picture 8" descr="Can becoming a phone-free school improve student education? | School  Webmasters">
            <a:extLst>
              <a:ext uri="{FF2B5EF4-FFF2-40B4-BE49-F238E27FC236}">
                <a16:creationId xmlns:a16="http://schemas.microsoft.com/office/drawing/2014/main" id="{5BF2E1D6-A3AF-9D43-2B6A-A06A9E5096D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02919" y="1361675"/>
            <a:ext cx="1549400" cy="15494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0">
            <a:extLst>
              <a:ext uri="{FF2B5EF4-FFF2-40B4-BE49-F238E27FC236}">
                <a16:creationId xmlns:a16="http://schemas.microsoft.com/office/drawing/2014/main" id="{F1ECBA2F-9C1C-70BE-22CD-7ABC664BE7C1}"/>
              </a:ext>
            </a:extLst>
          </p:cNvPr>
          <p:cNvSpPr txBox="1"/>
          <p:nvPr/>
        </p:nvSpPr>
        <p:spPr>
          <a:xfrm>
            <a:off x="6166279" y="2763837"/>
            <a:ext cx="3422680" cy="808876"/>
          </a:xfrm>
          <a:prstGeom prst="rect">
            <a:avLst/>
          </a:prstGeom>
        </p:spPr>
        <p:txBody>
          <a:bodyPr wrap="square" lIns="0" tIns="0" rIns="0" bIns="0" rtlCol="0" anchor="t">
            <a:spAutoFit/>
          </a:bodyPr>
          <a:lstStyle/>
          <a:p>
            <a:pPr marL="196248" lvl="1">
              <a:lnSpc>
                <a:spcPct val="150000"/>
              </a:lnSpc>
            </a:pPr>
            <a:r>
              <a:rPr lang="en-US" sz="1867" dirty="0">
                <a:solidFill>
                  <a:srgbClr val="0170BB"/>
                </a:solidFill>
                <a:latin typeface="Century Gothic Paneuropean"/>
                <a:ea typeface="Century Gothic Paneuropean"/>
                <a:cs typeface="Century Gothic Paneuropean"/>
                <a:sym typeface="Century Gothic Paneuropean"/>
              </a:rPr>
              <a:t>Presence: Phones away (unless on break).</a:t>
            </a:r>
          </a:p>
        </p:txBody>
      </p:sp>
      <p:pic>
        <p:nvPicPr>
          <p:cNvPr id="1034" name="Picture 10" descr="ACS COVID-19 Support | African Community School">
            <a:extLst>
              <a:ext uri="{FF2B5EF4-FFF2-40B4-BE49-F238E27FC236}">
                <a16:creationId xmlns:a16="http://schemas.microsoft.com/office/drawing/2014/main" id="{2018FA0C-4D6F-428C-972B-656C822973B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63244" y="3907544"/>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39568"/>
          </a:xfrm>
        </p:spPr>
        <p:txBody>
          <a:bodyPr/>
          <a:lstStyle/>
          <a:p>
            <a:r>
              <a:rPr b="1" dirty="0"/>
              <a:t>5. Contribution</a:t>
            </a:r>
          </a:p>
        </p:txBody>
      </p:sp>
      <p:sp>
        <p:nvSpPr>
          <p:cNvPr id="6" name="Content Placeholder 2">
            <a:extLst>
              <a:ext uri="{FF2B5EF4-FFF2-40B4-BE49-F238E27FC236}">
                <a16:creationId xmlns:a16="http://schemas.microsoft.com/office/drawing/2014/main" id="{AEB18C30-CD7D-EF50-D6CD-433016C04A1E}"/>
              </a:ext>
            </a:extLst>
          </p:cNvPr>
          <p:cNvSpPr>
            <a:spLocks noGrp="1"/>
          </p:cNvSpPr>
          <p:nvPr>
            <p:ph idx="1"/>
          </p:nvPr>
        </p:nvSpPr>
        <p:spPr>
          <a:xfrm>
            <a:off x="838200" y="1215484"/>
            <a:ext cx="6265127" cy="1594623"/>
          </a:xfrm>
        </p:spPr>
        <p:txBody>
          <a:bodyPr>
            <a:normAutofit/>
          </a:bodyPr>
          <a:lstStyle/>
          <a:p>
            <a:pPr marL="0" indent="0">
              <a:lnSpc>
                <a:spcPct val="150000"/>
              </a:lnSpc>
              <a:buNone/>
            </a:pPr>
            <a:r>
              <a:rPr lang="en-US" sz="2000" b="1" dirty="0"/>
              <a:t>Meaning:</a:t>
            </a:r>
          </a:p>
          <a:p>
            <a:pPr marL="0" indent="0">
              <a:lnSpc>
                <a:spcPct val="150000"/>
              </a:lnSpc>
              <a:buNone/>
            </a:pPr>
            <a:r>
              <a:rPr lang="en-US" sz="2000" dirty="0"/>
              <a:t>Finding a purpose for your work that goes beyond just earning a salary.</a:t>
            </a:r>
            <a:endParaRPr sz="2000" dirty="0"/>
          </a:p>
        </p:txBody>
      </p:sp>
      <p:sp>
        <p:nvSpPr>
          <p:cNvPr id="7" name="Content Placeholder 2">
            <a:extLst>
              <a:ext uri="{FF2B5EF4-FFF2-40B4-BE49-F238E27FC236}">
                <a16:creationId xmlns:a16="http://schemas.microsoft.com/office/drawing/2014/main" id="{A9DCA51B-BF44-0AA0-5CE9-DF04B3C0396E}"/>
              </a:ext>
            </a:extLst>
          </p:cNvPr>
          <p:cNvSpPr txBox="1">
            <a:spLocks/>
          </p:cNvSpPr>
          <p:nvPr/>
        </p:nvSpPr>
        <p:spPr>
          <a:xfrm>
            <a:off x="838200" y="2913644"/>
            <a:ext cx="7201829" cy="3386795"/>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60000"/>
              </a:lnSpc>
              <a:buNone/>
            </a:pPr>
            <a:r>
              <a:rPr lang="en-US" sz="2400" b="1" dirty="0"/>
              <a:t>Why it matters:</a:t>
            </a:r>
            <a:br>
              <a:rPr lang="en-US" sz="2400" dirty="0"/>
            </a:br>
            <a:r>
              <a:rPr lang="en-US" sz="2400" dirty="0"/>
              <a:t>When work is slow or stressful, your purpose keeps you motivated and focused.</a:t>
            </a:r>
          </a:p>
          <a:p>
            <a:pPr marL="0" indent="0">
              <a:lnSpc>
                <a:spcPct val="160000"/>
              </a:lnSpc>
              <a:buNone/>
            </a:pPr>
            <a:r>
              <a:rPr lang="en-US" sz="2400" b="1" dirty="0"/>
              <a:t>Example:</a:t>
            </a:r>
            <a:br>
              <a:rPr lang="en-US" sz="2400" dirty="0"/>
            </a:br>
            <a:r>
              <a:rPr lang="en-US" sz="2400" dirty="0"/>
              <a:t>Your entry-level tasks feel repetitive or unimportant.</a:t>
            </a:r>
          </a:p>
          <a:p>
            <a:pPr marL="0" indent="0">
              <a:lnSpc>
                <a:spcPct val="160000"/>
              </a:lnSpc>
              <a:buNone/>
            </a:pPr>
            <a:r>
              <a:rPr lang="en-US" sz="2400" dirty="0"/>
              <a:t>=&gt; You remind yourself that by doing your job well, you are helping your company provide better services to the Cambodian community. This sense of purpose keeps you motivated during slow or stressful days.</a:t>
            </a:r>
          </a:p>
        </p:txBody>
      </p:sp>
      <p:pic>
        <p:nvPicPr>
          <p:cNvPr id="4098" name="Picture 2" descr="Pay It Forward - Patricia Makatsaria">
            <a:extLst>
              <a:ext uri="{FF2B5EF4-FFF2-40B4-BE49-F238E27FC236}">
                <a16:creationId xmlns:a16="http://schemas.microsoft.com/office/drawing/2014/main" id="{204AA745-076B-651D-BFD7-02661549CC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0057" y="1660099"/>
            <a:ext cx="4200174" cy="31460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06475"/>
          </a:xfrm>
        </p:spPr>
        <p:txBody>
          <a:bodyPr/>
          <a:lstStyle/>
          <a:p>
            <a:r>
              <a:rPr b="1" dirty="0"/>
              <a:t>6. Coping</a:t>
            </a:r>
          </a:p>
        </p:txBody>
      </p:sp>
      <p:sp>
        <p:nvSpPr>
          <p:cNvPr id="6" name="Content Placeholder 2">
            <a:extLst>
              <a:ext uri="{FF2B5EF4-FFF2-40B4-BE49-F238E27FC236}">
                <a16:creationId xmlns:a16="http://schemas.microsoft.com/office/drawing/2014/main" id="{226FB24A-CAA4-BACD-AA7B-95AA82409340}"/>
              </a:ext>
            </a:extLst>
          </p:cNvPr>
          <p:cNvSpPr>
            <a:spLocks noGrp="1"/>
          </p:cNvSpPr>
          <p:nvPr>
            <p:ph idx="1"/>
          </p:nvPr>
        </p:nvSpPr>
        <p:spPr>
          <a:xfrm>
            <a:off x="838200" y="1215484"/>
            <a:ext cx="7034561" cy="1338145"/>
          </a:xfrm>
        </p:spPr>
        <p:txBody>
          <a:bodyPr>
            <a:normAutofit fontScale="92500" lnSpcReduction="20000"/>
          </a:bodyPr>
          <a:lstStyle/>
          <a:p>
            <a:pPr marL="0" indent="0">
              <a:lnSpc>
                <a:spcPct val="150000"/>
              </a:lnSpc>
              <a:buNone/>
            </a:pPr>
            <a:r>
              <a:rPr lang="en-US" sz="2000" b="1" dirty="0"/>
              <a:t>Meaning:</a:t>
            </a:r>
          </a:p>
          <a:p>
            <a:pPr marL="0" indent="0">
              <a:lnSpc>
                <a:spcPct val="150000"/>
              </a:lnSpc>
              <a:buNone/>
            </a:pPr>
            <a:r>
              <a:rPr lang="en-US" sz="2000" dirty="0"/>
              <a:t>Managing the mental and physical stress of the “12 hours shifts or 9-5" life to avoid burnout.</a:t>
            </a:r>
            <a:endParaRPr sz="2000" dirty="0"/>
          </a:p>
        </p:txBody>
      </p:sp>
      <p:sp>
        <p:nvSpPr>
          <p:cNvPr id="7" name="Content Placeholder 2">
            <a:extLst>
              <a:ext uri="{FF2B5EF4-FFF2-40B4-BE49-F238E27FC236}">
                <a16:creationId xmlns:a16="http://schemas.microsoft.com/office/drawing/2014/main" id="{CB7087A4-84A4-F1FE-71E7-0C4389BD6E07}"/>
              </a:ext>
            </a:extLst>
          </p:cNvPr>
          <p:cNvSpPr txBox="1">
            <a:spLocks/>
          </p:cNvSpPr>
          <p:nvPr/>
        </p:nvSpPr>
        <p:spPr>
          <a:xfrm>
            <a:off x="838200" y="2553630"/>
            <a:ext cx="7313341" cy="393924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60000"/>
              </a:lnSpc>
              <a:buNone/>
            </a:pPr>
            <a:r>
              <a:rPr lang="en-US" sz="1800" b="1" dirty="0"/>
              <a:t>Why it matters:</a:t>
            </a:r>
            <a:br>
              <a:rPr lang="en-US" sz="1800" dirty="0"/>
            </a:br>
            <a:r>
              <a:rPr lang="en-US" sz="1800" dirty="0"/>
              <a:t>If you burns out, the entire work and life suffers. Coping habits protect your energy and decision-making.</a:t>
            </a:r>
          </a:p>
          <a:p>
            <a:pPr marL="0" indent="0">
              <a:lnSpc>
                <a:spcPct val="160000"/>
              </a:lnSpc>
              <a:buNone/>
            </a:pPr>
            <a:r>
              <a:rPr lang="en-US" sz="1800" b="1" dirty="0"/>
              <a:t>Example:</a:t>
            </a:r>
            <a:br>
              <a:rPr lang="en-US" sz="1800" dirty="0"/>
            </a:br>
            <a:r>
              <a:rPr lang="en-US" sz="1800" dirty="0"/>
              <a:t>You feel exhausted by the sudden change from a flexible student schedule to a full-time work week.</a:t>
            </a:r>
          </a:p>
          <a:p>
            <a:pPr marL="0" indent="0">
              <a:lnSpc>
                <a:spcPct val="160000"/>
              </a:lnSpc>
              <a:buNone/>
            </a:pPr>
            <a:r>
              <a:rPr lang="en-US" sz="1800" dirty="0"/>
              <a:t>=&gt; You establish a habit of getting enough sleep, taking short breaks away from your screen during the day, and engaging in a hobby after work to clear your mind.</a:t>
            </a:r>
          </a:p>
        </p:txBody>
      </p:sp>
      <p:pic>
        <p:nvPicPr>
          <p:cNvPr id="5122" name="Picture 2">
            <a:extLst>
              <a:ext uri="{FF2B5EF4-FFF2-40B4-BE49-F238E27FC236}">
                <a16:creationId xmlns:a16="http://schemas.microsoft.com/office/drawing/2014/main" id="{8C826C4A-7824-1CC1-2D4D-A41DA64187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1541" y="2062976"/>
            <a:ext cx="3756440" cy="31578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6904"/>
          </a:xfrm>
        </p:spPr>
        <p:txBody>
          <a:bodyPr/>
          <a:lstStyle/>
          <a:p>
            <a:r>
              <a:rPr b="1" dirty="0"/>
              <a:t>7. Control</a:t>
            </a:r>
          </a:p>
        </p:txBody>
      </p:sp>
      <p:sp>
        <p:nvSpPr>
          <p:cNvPr id="6" name="Content Placeholder 2">
            <a:extLst>
              <a:ext uri="{FF2B5EF4-FFF2-40B4-BE49-F238E27FC236}">
                <a16:creationId xmlns:a16="http://schemas.microsoft.com/office/drawing/2014/main" id="{5260E57A-4139-DC4F-04E7-BDC8DC5EB885}"/>
              </a:ext>
            </a:extLst>
          </p:cNvPr>
          <p:cNvSpPr>
            <a:spLocks noGrp="1"/>
          </p:cNvSpPr>
          <p:nvPr>
            <p:ph idx="1"/>
          </p:nvPr>
        </p:nvSpPr>
        <p:spPr>
          <a:xfrm>
            <a:off x="838200" y="1145711"/>
            <a:ext cx="6722327" cy="1494262"/>
          </a:xfrm>
        </p:spPr>
        <p:txBody>
          <a:bodyPr>
            <a:normAutofit lnSpcReduction="10000"/>
          </a:bodyPr>
          <a:lstStyle/>
          <a:p>
            <a:pPr marL="0" indent="0">
              <a:lnSpc>
                <a:spcPct val="150000"/>
              </a:lnSpc>
              <a:buNone/>
            </a:pPr>
            <a:r>
              <a:rPr lang="en-US" sz="2000" b="1" dirty="0"/>
              <a:t>Meaning:</a:t>
            </a:r>
          </a:p>
          <a:p>
            <a:pPr marL="0" indent="0">
              <a:lnSpc>
                <a:spcPct val="150000"/>
              </a:lnSpc>
              <a:buNone/>
            </a:pPr>
            <a:r>
              <a:rPr lang="en-US" sz="2000" dirty="0"/>
              <a:t>Focusing your energy on what you can change rather than worrying about things outside your power.</a:t>
            </a:r>
            <a:endParaRPr sz="2000" dirty="0"/>
          </a:p>
        </p:txBody>
      </p:sp>
      <p:sp>
        <p:nvSpPr>
          <p:cNvPr id="7" name="Content Placeholder 2">
            <a:extLst>
              <a:ext uri="{FF2B5EF4-FFF2-40B4-BE49-F238E27FC236}">
                <a16:creationId xmlns:a16="http://schemas.microsoft.com/office/drawing/2014/main" id="{A4D298DD-9565-6082-EA96-EF32CC95A9D8}"/>
              </a:ext>
            </a:extLst>
          </p:cNvPr>
          <p:cNvSpPr txBox="1">
            <a:spLocks/>
          </p:cNvSpPr>
          <p:nvPr/>
        </p:nvSpPr>
        <p:spPr>
          <a:xfrm>
            <a:off x="838200" y="2639973"/>
            <a:ext cx="6510454" cy="3852901"/>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60000"/>
              </a:lnSpc>
              <a:buNone/>
            </a:pPr>
            <a:r>
              <a:rPr lang="en-US" sz="2400" b="1" dirty="0"/>
              <a:t>Why it matters:</a:t>
            </a:r>
            <a:br>
              <a:rPr lang="en-US" sz="2400" dirty="0"/>
            </a:br>
            <a:r>
              <a:rPr lang="en-US" sz="2400" dirty="0"/>
              <a:t>Worrying about things outside your control drains your energy and slows down your decisions.</a:t>
            </a:r>
          </a:p>
          <a:p>
            <a:pPr marL="0" indent="0">
              <a:lnSpc>
                <a:spcPct val="160000"/>
              </a:lnSpc>
              <a:buNone/>
            </a:pPr>
            <a:r>
              <a:rPr lang="en-US" sz="2400" b="1" dirty="0"/>
              <a:t>Example:</a:t>
            </a:r>
            <a:br>
              <a:rPr lang="en-US" sz="2400" dirty="0"/>
            </a:br>
            <a:r>
              <a:rPr lang="en-US" sz="2400" dirty="0"/>
              <a:t>You are worried about the competitive job market or a change in company leadership.</a:t>
            </a:r>
          </a:p>
          <a:p>
            <a:pPr marL="0" indent="0">
              <a:lnSpc>
                <a:spcPct val="160000"/>
              </a:lnSpc>
              <a:buNone/>
            </a:pPr>
            <a:r>
              <a:rPr lang="en-US" sz="2400" dirty="0"/>
              <a:t>=&gt; You can't control the economy, but you </a:t>
            </a:r>
            <a:r>
              <a:rPr lang="en-US" sz="2400" b="1" dirty="0"/>
              <a:t>can</a:t>
            </a:r>
            <a:r>
              <a:rPr lang="en-US" sz="2400" dirty="0"/>
              <a:t> control how much you prepare for your next performance review, the quality of your daily output, and how professionally you treat your teammates.</a:t>
            </a:r>
          </a:p>
        </p:txBody>
      </p:sp>
      <p:pic>
        <p:nvPicPr>
          <p:cNvPr id="6146" name="Picture 2" descr="Tips for Building Resilience in Teens During Tough Times — Teen Counseling  Center of San Diego">
            <a:extLst>
              <a:ext uri="{FF2B5EF4-FFF2-40B4-BE49-F238E27FC236}">
                <a16:creationId xmlns:a16="http://schemas.microsoft.com/office/drawing/2014/main" id="{D360A345-91CB-CE6C-AE4A-C080EEF468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9245" y="2639973"/>
            <a:ext cx="4163352" cy="34903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9251360A-7F48-5509-BCFD-6DA1D85EE5DE}"/>
              </a:ext>
            </a:extLst>
          </p:cNvPr>
          <p:cNvSpPr/>
          <p:nvPr/>
        </p:nvSpPr>
        <p:spPr>
          <a:xfrm>
            <a:off x="2180204" y="2351299"/>
            <a:ext cx="7831587" cy="3754840"/>
          </a:xfrm>
          <a:custGeom>
            <a:avLst/>
            <a:gdLst/>
            <a:ahLst/>
            <a:cxnLst/>
            <a:rect l="l" t="t" r="r" b="b"/>
            <a:pathLst>
              <a:path w="9330612" h="5143500">
                <a:moveTo>
                  <a:pt x="0" y="0"/>
                </a:moveTo>
                <a:lnTo>
                  <a:pt x="9330612" y="0"/>
                </a:lnTo>
                <a:lnTo>
                  <a:pt x="9330612" y="5143500"/>
                </a:lnTo>
                <a:lnTo>
                  <a:pt x="0" y="51435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a:extLst>
              <a:ext uri="{FF2B5EF4-FFF2-40B4-BE49-F238E27FC236}">
                <a16:creationId xmlns:a16="http://schemas.microsoft.com/office/drawing/2014/main" id="{947FABB8-68A0-00FA-4A6F-D6033732041B}"/>
              </a:ext>
            </a:extLst>
          </p:cNvPr>
          <p:cNvSpPr txBox="1"/>
          <p:nvPr/>
        </p:nvSpPr>
        <p:spPr>
          <a:xfrm>
            <a:off x="437396" y="625185"/>
            <a:ext cx="11317205" cy="1726114"/>
          </a:xfrm>
          <a:prstGeom prst="rect">
            <a:avLst/>
          </a:prstGeom>
        </p:spPr>
        <p:txBody>
          <a:bodyPr wrap="square" lIns="0" tIns="0" rIns="0" bIns="0" rtlCol="0" anchor="t">
            <a:spAutoFit/>
          </a:bodyPr>
          <a:lstStyle/>
          <a:p>
            <a:pPr algn="ctr">
              <a:lnSpc>
                <a:spcPts val="10194"/>
              </a:lnSpc>
              <a:spcBef>
                <a:spcPct val="0"/>
              </a:spcBef>
            </a:pPr>
            <a:r>
              <a:rPr lang="en-US" sz="6000" b="1" dirty="0">
                <a:solidFill>
                  <a:srgbClr val="0170BB"/>
                </a:solidFill>
                <a:latin typeface="+mj-lt"/>
                <a:ea typeface="Century Gothic Paneuropean Bold"/>
                <a:cs typeface="Century Gothic Paneuropean Bold"/>
                <a:sym typeface="Century Gothic Paneuropean Bold"/>
              </a:rPr>
              <a:t>Thank you </a:t>
            </a:r>
          </a:p>
          <a:p>
            <a:pPr algn="ctr">
              <a:lnSpc>
                <a:spcPts val="3754"/>
              </a:lnSpc>
              <a:spcBef>
                <a:spcPct val="0"/>
              </a:spcBef>
            </a:pPr>
            <a:r>
              <a:rPr lang="en-US" dirty="0">
                <a:solidFill>
                  <a:srgbClr val="0170BB"/>
                </a:solidFill>
                <a:latin typeface="+mj-lt"/>
                <a:ea typeface="Century Gothic Paneuropean"/>
                <a:cs typeface="Century Gothic Paneuropean"/>
                <a:sym typeface="Century Gothic Paneuropean"/>
              </a:rPr>
              <a:t>For your active participating and congratulation.</a:t>
            </a:r>
          </a:p>
        </p:txBody>
      </p:sp>
    </p:spTree>
    <p:extLst>
      <p:ext uri="{BB962C8B-B14F-4D97-AF65-F5344CB8AC3E}">
        <p14:creationId xmlns:p14="http://schemas.microsoft.com/office/powerpoint/2010/main" val="458862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76915"/>
            <a:ext cx="13192421" cy="562171"/>
            <a:chOff x="0" y="0"/>
            <a:chExt cx="5211821" cy="222092"/>
          </a:xfrm>
        </p:grpSpPr>
        <p:sp>
          <p:nvSpPr>
            <p:cNvPr id="3" name="Freeform 3"/>
            <p:cNvSpPr/>
            <p:nvPr/>
          </p:nvSpPr>
          <p:spPr>
            <a:xfrm>
              <a:off x="0" y="0"/>
              <a:ext cx="5211821" cy="222092"/>
            </a:xfrm>
            <a:custGeom>
              <a:avLst/>
              <a:gdLst/>
              <a:ahLst/>
              <a:cxnLst/>
              <a:rect l="l" t="t" r="r" b="b"/>
              <a:pathLst>
                <a:path w="5211821" h="222092">
                  <a:moveTo>
                    <a:pt x="0" y="0"/>
                  </a:moveTo>
                  <a:lnTo>
                    <a:pt x="5211821" y="0"/>
                  </a:lnTo>
                  <a:lnTo>
                    <a:pt x="5211821" y="222092"/>
                  </a:lnTo>
                  <a:lnTo>
                    <a:pt x="0" y="222092"/>
                  </a:lnTo>
                  <a:close/>
                </a:path>
              </a:pathLst>
            </a:custGeom>
            <a:solidFill>
              <a:srgbClr val="0C6980"/>
            </a:solidFill>
          </p:spPr>
        </p:sp>
        <p:sp>
          <p:nvSpPr>
            <p:cNvPr id="4" name="TextBox 4"/>
            <p:cNvSpPr txBox="1"/>
            <p:nvPr/>
          </p:nvSpPr>
          <p:spPr>
            <a:xfrm>
              <a:off x="0" y="-47625"/>
              <a:ext cx="5211821" cy="269717"/>
            </a:xfrm>
            <a:prstGeom prst="rect">
              <a:avLst/>
            </a:prstGeom>
          </p:spPr>
          <p:txBody>
            <a:bodyPr lIns="33867" tIns="33867" rIns="33867" bIns="33867" rtlCol="0" anchor="ctr"/>
            <a:lstStyle/>
            <a:p>
              <a:pPr algn="ctr">
                <a:lnSpc>
                  <a:spcPts val="2313"/>
                </a:lnSpc>
              </a:pPr>
              <a:endParaRPr sz="1200" dirty="0"/>
            </a:p>
          </p:txBody>
        </p:sp>
      </p:grpSp>
      <p:sp>
        <p:nvSpPr>
          <p:cNvPr id="5" name="Freeform 5"/>
          <p:cNvSpPr/>
          <p:nvPr/>
        </p:nvSpPr>
        <p:spPr>
          <a:xfrm>
            <a:off x="7729528" y="5626376"/>
            <a:ext cx="5260953" cy="545824"/>
          </a:xfrm>
          <a:custGeom>
            <a:avLst/>
            <a:gdLst/>
            <a:ahLst/>
            <a:cxnLst/>
            <a:rect l="l" t="t" r="r" b="b"/>
            <a:pathLst>
              <a:path w="7891429" h="818736">
                <a:moveTo>
                  <a:pt x="0" y="0"/>
                </a:moveTo>
                <a:lnTo>
                  <a:pt x="7891429" y="0"/>
                </a:lnTo>
                <a:lnTo>
                  <a:pt x="7891429" y="818736"/>
                </a:lnTo>
                <a:lnTo>
                  <a:pt x="0" y="818736"/>
                </a:lnTo>
                <a:lnTo>
                  <a:pt x="0" y="0"/>
                </a:lnTo>
                <a:close/>
              </a:path>
            </a:pathLst>
          </a:custGeom>
          <a:blipFill>
            <a:blip r:embed="rId2">
              <a:alphaModFix amt="30000"/>
            </a:blip>
            <a:stretch>
              <a:fillRect/>
            </a:stretch>
          </a:blipFill>
        </p:spPr>
      </p:sp>
      <p:grpSp>
        <p:nvGrpSpPr>
          <p:cNvPr id="6" name="Group 6"/>
          <p:cNvGrpSpPr/>
          <p:nvPr/>
        </p:nvGrpSpPr>
        <p:grpSpPr>
          <a:xfrm>
            <a:off x="517785" y="1397000"/>
            <a:ext cx="11296989" cy="4980955"/>
            <a:chOff x="0" y="0"/>
            <a:chExt cx="4463008" cy="2101547"/>
          </a:xfrm>
        </p:grpSpPr>
        <p:sp>
          <p:nvSpPr>
            <p:cNvPr id="7" name="Freeform 7"/>
            <p:cNvSpPr/>
            <p:nvPr/>
          </p:nvSpPr>
          <p:spPr>
            <a:xfrm>
              <a:off x="0" y="0"/>
              <a:ext cx="4463008" cy="2101547"/>
            </a:xfrm>
            <a:custGeom>
              <a:avLst/>
              <a:gdLst/>
              <a:ahLst/>
              <a:cxnLst/>
              <a:rect l="l" t="t" r="r" b="b"/>
              <a:pathLst>
                <a:path w="4463008" h="2101547">
                  <a:moveTo>
                    <a:pt x="0" y="0"/>
                  </a:moveTo>
                  <a:lnTo>
                    <a:pt x="4463008" y="0"/>
                  </a:lnTo>
                  <a:lnTo>
                    <a:pt x="4463008" y="2101547"/>
                  </a:lnTo>
                  <a:lnTo>
                    <a:pt x="0" y="2101547"/>
                  </a:lnTo>
                  <a:close/>
                </a:path>
              </a:pathLst>
            </a:custGeom>
            <a:solidFill>
              <a:srgbClr val="FFFFFF"/>
            </a:solidFill>
          </p:spPr>
        </p:sp>
        <p:sp>
          <p:nvSpPr>
            <p:cNvPr id="8" name="TextBox 8"/>
            <p:cNvSpPr txBox="1"/>
            <p:nvPr/>
          </p:nvSpPr>
          <p:spPr>
            <a:xfrm>
              <a:off x="0" y="-47625"/>
              <a:ext cx="4463008" cy="2149172"/>
            </a:xfrm>
            <a:prstGeom prst="rect">
              <a:avLst/>
            </a:prstGeom>
          </p:spPr>
          <p:txBody>
            <a:bodyPr lIns="33867" tIns="33867" rIns="33867" bIns="33867" rtlCol="0" anchor="ctr"/>
            <a:lstStyle/>
            <a:p>
              <a:pPr algn="ctr">
                <a:lnSpc>
                  <a:spcPts val="2313"/>
                </a:lnSpc>
              </a:pPr>
              <a:endParaRPr sz="1200" dirty="0"/>
            </a:p>
          </p:txBody>
        </p:sp>
      </p:grpSp>
      <p:sp>
        <p:nvSpPr>
          <p:cNvPr id="9" name="TextBox 9"/>
          <p:cNvSpPr txBox="1"/>
          <p:nvPr/>
        </p:nvSpPr>
        <p:spPr>
          <a:xfrm>
            <a:off x="846266" y="2052307"/>
            <a:ext cx="6955917" cy="2389180"/>
          </a:xfrm>
          <a:prstGeom prst="rect">
            <a:avLst/>
          </a:prstGeom>
        </p:spPr>
        <p:txBody>
          <a:bodyPr wrap="square" lIns="0" tIns="0" rIns="0" bIns="0" rtlCol="0" anchor="t">
            <a:spAutoFit/>
          </a:bodyPr>
          <a:lstStyle/>
          <a:p>
            <a:pPr marL="392498" lvl="1" indent="-196249">
              <a:lnSpc>
                <a:spcPct val="150000"/>
              </a:lnSpc>
              <a:buAutoNum type="arabicPeriod"/>
            </a:pPr>
            <a:r>
              <a:rPr lang="en-US" sz="2667" dirty="0">
                <a:solidFill>
                  <a:srgbClr val="0170BB"/>
                </a:solidFill>
                <a:latin typeface="Montserrat"/>
                <a:ea typeface="Montserrat"/>
                <a:cs typeface="Montserrat"/>
                <a:sym typeface="Montserrat"/>
              </a:rPr>
              <a:t> Your Name</a:t>
            </a:r>
          </a:p>
          <a:p>
            <a:pPr marL="392498" lvl="1" indent="-196249">
              <a:lnSpc>
                <a:spcPct val="150000"/>
              </a:lnSpc>
              <a:buAutoNum type="arabicPeriod"/>
            </a:pPr>
            <a:r>
              <a:rPr lang="en-US" sz="2667" dirty="0">
                <a:solidFill>
                  <a:srgbClr val="0170BB"/>
                </a:solidFill>
                <a:latin typeface="Montserrat"/>
                <a:ea typeface="Montserrat"/>
                <a:cs typeface="Montserrat"/>
                <a:sym typeface="Montserrat"/>
              </a:rPr>
              <a:t> One Thing you remember from last session</a:t>
            </a:r>
          </a:p>
          <a:p>
            <a:pPr marL="392498" lvl="1" indent="-196249">
              <a:lnSpc>
                <a:spcPct val="150000"/>
              </a:lnSpc>
              <a:buAutoNum type="arabicPeriod"/>
            </a:pPr>
            <a:r>
              <a:rPr lang="en-US" sz="2667" dirty="0">
                <a:solidFill>
                  <a:srgbClr val="0170BB"/>
                </a:solidFill>
                <a:latin typeface="Montserrat"/>
                <a:ea typeface="Montserrat"/>
                <a:cs typeface="Montserrat"/>
                <a:sym typeface="Montserrat"/>
              </a:rPr>
              <a:t> (60 Seconds Per Person)</a:t>
            </a:r>
          </a:p>
        </p:txBody>
      </p:sp>
      <p:sp>
        <p:nvSpPr>
          <p:cNvPr id="10" name="Freeform 10"/>
          <p:cNvSpPr/>
          <p:nvPr/>
        </p:nvSpPr>
        <p:spPr>
          <a:xfrm>
            <a:off x="517785" y="401767"/>
            <a:ext cx="1516903" cy="568067"/>
          </a:xfrm>
          <a:custGeom>
            <a:avLst/>
            <a:gdLst/>
            <a:ahLst/>
            <a:cxnLst/>
            <a:rect l="l" t="t" r="r" b="b"/>
            <a:pathLst>
              <a:path w="2275354" h="852100">
                <a:moveTo>
                  <a:pt x="0" y="0"/>
                </a:moveTo>
                <a:lnTo>
                  <a:pt x="2275354" y="0"/>
                </a:lnTo>
                <a:lnTo>
                  <a:pt x="2275354" y="852100"/>
                </a:lnTo>
                <a:lnTo>
                  <a:pt x="0" y="852100"/>
                </a:lnTo>
                <a:lnTo>
                  <a:pt x="0" y="0"/>
                </a:lnTo>
                <a:close/>
              </a:path>
            </a:pathLst>
          </a:custGeom>
          <a:blipFill>
            <a:blip r:embed="rId3"/>
            <a:stretch>
              <a:fillRect t="-66719" b="-100309"/>
            </a:stretch>
          </a:blipFill>
        </p:spPr>
      </p:sp>
      <p:sp>
        <p:nvSpPr>
          <p:cNvPr id="12" name="TextBox 12"/>
          <p:cNvSpPr txBox="1"/>
          <p:nvPr/>
        </p:nvSpPr>
        <p:spPr>
          <a:xfrm>
            <a:off x="2487862" y="477732"/>
            <a:ext cx="7216277" cy="468718"/>
          </a:xfrm>
          <a:prstGeom prst="rect">
            <a:avLst/>
          </a:prstGeom>
        </p:spPr>
        <p:txBody>
          <a:bodyPr lIns="0" tIns="0" rIns="0" bIns="0" rtlCol="0" anchor="t">
            <a:spAutoFit/>
          </a:bodyPr>
          <a:lstStyle/>
          <a:p>
            <a:pPr algn="ctr">
              <a:lnSpc>
                <a:spcPts val="4026"/>
              </a:lnSpc>
            </a:pPr>
            <a:r>
              <a:rPr lang="en-US" sz="2875" b="1" dirty="0">
                <a:solidFill>
                  <a:srgbClr val="0C6980"/>
                </a:solidFill>
                <a:latin typeface="Montserrat Bold"/>
                <a:ea typeface="Montserrat Bold"/>
                <a:cs typeface="Montserrat Bold"/>
                <a:sym typeface="Montserrat Bold"/>
              </a:rPr>
              <a:t>Quick View…</a:t>
            </a:r>
          </a:p>
        </p:txBody>
      </p:sp>
      <p:pic>
        <p:nvPicPr>
          <p:cNvPr id="2050" name="Picture 2" descr="How to Introduce Yourself? | 🎙️ 8 Minute English | Beginner">
            <a:extLst>
              <a:ext uri="{FF2B5EF4-FFF2-40B4-BE49-F238E27FC236}">
                <a16:creationId xmlns:a16="http://schemas.microsoft.com/office/drawing/2014/main" id="{0901A504-233C-0F30-6583-2535666EA7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2025" y="2454192"/>
            <a:ext cx="3797024" cy="21365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4D4EB8-6361-B20B-89F9-1F3715E93A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56" y="103909"/>
            <a:ext cx="11940363" cy="6328789"/>
          </a:xfrm>
          <a:prstGeom prst="rect">
            <a:avLst/>
          </a:prstGeom>
        </p:spPr>
      </p:pic>
    </p:spTree>
    <p:extLst>
      <p:ext uri="{BB962C8B-B14F-4D97-AF65-F5344CB8AC3E}">
        <p14:creationId xmlns:p14="http://schemas.microsoft.com/office/powerpoint/2010/main" val="908123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F2676E-51B9-A4FF-40FE-7CD82727B1FF}"/>
              </a:ext>
            </a:extLst>
          </p:cNvPr>
          <p:cNvSpPr txBox="1"/>
          <p:nvPr/>
        </p:nvSpPr>
        <p:spPr>
          <a:xfrm>
            <a:off x="488363" y="1832596"/>
            <a:ext cx="5976231" cy="3266985"/>
          </a:xfrm>
          <a:prstGeom prst="rect">
            <a:avLst/>
          </a:prstGeom>
          <a:noFill/>
        </p:spPr>
        <p:txBody>
          <a:bodyPr wrap="square">
            <a:spAutoFit/>
          </a:bodyPr>
          <a:lstStyle/>
          <a:p>
            <a:pPr>
              <a:lnSpc>
                <a:spcPct val="150000"/>
              </a:lnSpc>
            </a:pPr>
            <a:r>
              <a:rPr lang="en-US" sz="2000" dirty="0"/>
              <a:t>Communication skill is the ability to </a:t>
            </a:r>
            <a:r>
              <a:rPr lang="en-US" sz="2000" b="1" dirty="0">
                <a:solidFill>
                  <a:srgbClr val="F25E3A"/>
                </a:solidFill>
              </a:rPr>
              <a:t>transfer information </a:t>
            </a:r>
            <a:r>
              <a:rPr lang="en-US" sz="2000" dirty="0"/>
              <a:t>to another person </a:t>
            </a:r>
            <a:r>
              <a:rPr lang="en-US" sz="2000" b="1" i="1" dirty="0">
                <a:solidFill>
                  <a:srgbClr val="F25E3A"/>
                </a:solidFill>
              </a:rPr>
              <a:t>effectively and efficiently</a:t>
            </a:r>
            <a:r>
              <a:rPr lang="en-US" sz="2000" dirty="0"/>
              <a:t>. </a:t>
            </a:r>
          </a:p>
          <a:p>
            <a:pPr>
              <a:lnSpc>
                <a:spcPct val="150000"/>
              </a:lnSpc>
            </a:pPr>
            <a:r>
              <a:rPr lang="en-US" sz="2000" dirty="0"/>
              <a:t>It is not just about talking; it involves a complex cycle of </a:t>
            </a:r>
            <a:r>
              <a:rPr lang="en-US" sz="2000" b="1" dirty="0"/>
              <a:t>encoding</a:t>
            </a:r>
            <a:r>
              <a:rPr lang="en-US" sz="2000" dirty="0"/>
              <a:t> a message, </a:t>
            </a:r>
            <a:r>
              <a:rPr lang="en-US" sz="2000" b="1" dirty="0"/>
              <a:t>transmitting</a:t>
            </a:r>
            <a:r>
              <a:rPr lang="en-US" sz="2000" dirty="0"/>
              <a:t> it through a medium, and ensuring it is </a:t>
            </a:r>
            <a:r>
              <a:rPr lang="en-US" sz="2000" b="1" dirty="0"/>
              <a:t>decoded</a:t>
            </a:r>
            <a:r>
              <a:rPr lang="en-US" sz="2000" dirty="0"/>
              <a:t> (understood) by the receiver exactly as intended.</a:t>
            </a:r>
          </a:p>
        </p:txBody>
      </p:sp>
      <p:sp>
        <p:nvSpPr>
          <p:cNvPr id="6" name="TextBox 5">
            <a:extLst>
              <a:ext uri="{FF2B5EF4-FFF2-40B4-BE49-F238E27FC236}">
                <a16:creationId xmlns:a16="http://schemas.microsoft.com/office/drawing/2014/main" id="{3356ADFE-D138-1249-011B-B0BB0535DE95}"/>
              </a:ext>
            </a:extLst>
          </p:cNvPr>
          <p:cNvSpPr txBox="1"/>
          <p:nvPr/>
        </p:nvSpPr>
        <p:spPr>
          <a:xfrm>
            <a:off x="977462" y="703457"/>
            <a:ext cx="8534401" cy="646331"/>
          </a:xfrm>
          <a:prstGeom prst="rect">
            <a:avLst/>
          </a:prstGeom>
          <a:noFill/>
        </p:spPr>
        <p:txBody>
          <a:bodyPr wrap="square">
            <a:spAutoFit/>
          </a:bodyPr>
          <a:lstStyle/>
          <a:p>
            <a:pPr algn="l">
              <a:buNone/>
            </a:pPr>
            <a:r>
              <a:rPr lang="en-US" sz="3600" b="1" i="0" dirty="0">
                <a:solidFill>
                  <a:srgbClr val="126A81"/>
                </a:solidFill>
                <a:effectLst/>
                <a:latin typeface="Montserrat" panose="00000500000000000000" pitchFamily="50" charset="0"/>
              </a:rPr>
              <a:t>What are communication skills?</a:t>
            </a:r>
          </a:p>
        </p:txBody>
      </p:sp>
      <p:pic>
        <p:nvPicPr>
          <p:cNvPr id="2052" name="Picture 4" descr="What is Communication? Types, Barriers and Process">
            <a:extLst>
              <a:ext uri="{FF2B5EF4-FFF2-40B4-BE49-F238E27FC236}">
                <a16:creationId xmlns:a16="http://schemas.microsoft.com/office/drawing/2014/main" id="{F30D34A1-27E8-AE7E-CFCF-100A132A28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2533" y="1924492"/>
            <a:ext cx="5359476" cy="3349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2477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F07D978-495E-B35D-31E2-96FFB7E5DBB9}"/>
              </a:ext>
            </a:extLst>
          </p:cNvPr>
          <p:cNvSpPr txBox="1"/>
          <p:nvPr/>
        </p:nvSpPr>
        <p:spPr>
          <a:xfrm>
            <a:off x="673395" y="3232298"/>
            <a:ext cx="10845209" cy="2343655"/>
          </a:xfrm>
          <a:prstGeom prst="rect">
            <a:avLst/>
          </a:prstGeom>
          <a:noFill/>
        </p:spPr>
        <p:txBody>
          <a:bodyPr wrap="square">
            <a:spAutoFit/>
          </a:bodyPr>
          <a:lstStyle/>
          <a:p>
            <a:pPr>
              <a:lnSpc>
                <a:spcPct val="150000"/>
              </a:lnSpc>
              <a:buNone/>
            </a:pPr>
            <a:r>
              <a:rPr lang="en-US" sz="2000" dirty="0"/>
              <a:t>This is what is known as </a:t>
            </a:r>
            <a:r>
              <a:rPr lang="en-US" sz="2000" b="1" dirty="0"/>
              <a:t>communication erosion</a:t>
            </a:r>
            <a:endParaRPr lang="en-US" sz="2000" dirty="0"/>
          </a:p>
          <a:p>
            <a:pPr>
              <a:lnSpc>
                <a:spcPct val="150000"/>
              </a:lnSpc>
              <a:buNone/>
            </a:pPr>
            <a:r>
              <a:rPr lang="en-US" sz="2000" dirty="0"/>
              <a:t>In order to communicate effectively, </a:t>
            </a:r>
            <a:r>
              <a:rPr lang="en-US" sz="2000" b="1" dirty="0"/>
              <a:t>the essential state of mind is all about</a:t>
            </a:r>
            <a:endParaRPr lang="en-US" sz="2000" dirty="0"/>
          </a:p>
          <a:p>
            <a:pPr marL="285750" indent="-285750">
              <a:lnSpc>
                <a:spcPct val="150000"/>
              </a:lnSpc>
              <a:buFont typeface="Arial" panose="020B0604020202020204" pitchFamily="34" charset="0"/>
              <a:buChar char="•"/>
            </a:pPr>
            <a:r>
              <a:rPr lang="en-US" sz="2000" dirty="0"/>
              <a:t>being constantly focused on the need to be accessible in terms of communication to the audience.</a:t>
            </a:r>
          </a:p>
          <a:p>
            <a:pPr marL="285750" indent="-285750">
              <a:lnSpc>
                <a:spcPct val="150000"/>
              </a:lnSpc>
              <a:buFont typeface="Arial" panose="020B0604020202020204" pitchFamily="34" charset="0"/>
              <a:buChar char="•"/>
            </a:pPr>
            <a:r>
              <a:rPr lang="en-US" sz="2000" dirty="0"/>
              <a:t>checking that the receiver has understood, by asking him to reformulate for example.</a:t>
            </a:r>
          </a:p>
        </p:txBody>
      </p:sp>
      <p:pic>
        <p:nvPicPr>
          <p:cNvPr id="5" name="Picture 4">
            <a:extLst>
              <a:ext uri="{FF2B5EF4-FFF2-40B4-BE49-F238E27FC236}">
                <a16:creationId xmlns:a16="http://schemas.microsoft.com/office/drawing/2014/main" id="{8979F6B2-A15D-1299-E90F-224F5ABBEA1E}"/>
              </a:ext>
            </a:extLst>
          </p:cNvPr>
          <p:cNvPicPr>
            <a:picLocks noChangeAspect="1"/>
          </p:cNvPicPr>
          <p:nvPr/>
        </p:nvPicPr>
        <p:blipFill>
          <a:blip r:embed="rId2"/>
          <a:srcRect l="7844" r="4639"/>
          <a:stretch>
            <a:fillRect/>
          </a:stretch>
        </p:blipFill>
        <p:spPr>
          <a:xfrm>
            <a:off x="2417135" y="814363"/>
            <a:ext cx="7357730" cy="2103302"/>
          </a:xfrm>
          <a:prstGeom prst="rect">
            <a:avLst/>
          </a:prstGeom>
        </p:spPr>
      </p:pic>
    </p:spTree>
    <p:extLst>
      <p:ext uri="{BB962C8B-B14F-4D97-AF65-F5344CB8AC3E}">
        <p14:creationId xmlns:p14="http://schemas.microsoft.com/office/powerpoint/2010/main" val="2692841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97FB85-F0A9-C74E-78E8-FE53EEA38B12}"/>
              </a:ext>
            </a:extLst>
          </p:cNvPr>
          <p:cNvPicPr>
            <a:picLocks noChangeAspect="1"/>
          </p:cNvPicPr>
          <p:nvPr/>
        </p:nvPicPr>
        <p:blipFill>
          <a:blip r:embed="rId2"/>
          <a:srcRect b="10077"/>
          <a:stretch>
            <a:fillRect/>
          </a:stretch>
        </p:blipFill>
        <p:spPr>
          <a:xfrm>
            <a:off x="319269" y="159488"/>
            <a:ext cx="5577964" cy="6166884"/>
          </a:xfrm>
          <a:prstGeom prst="rect">
            <a:avLst/>
          </a:prstGeom>
        </p:spPr>
      </p:pic>
      <p:sp>
        <p:nvSpPr>
          <p:cNvPr id="4" name="TextBox 3">
            <a:extLst>
              <a:ext uri="{FF2B5EF4-FFF2-40B4-BE49-F238E27FC236}">
                <a16:creationId xmlns:a16="http://schemas.microsoft.com/office/drawing/2014/main" id="{52764A0A-5002-B701-A107-23595F4A57A9}"/>
              </a:ext>
            </a:extLst>
          </p:cNvPr>
          <p:cNvSpPr txBox="1"/>
          <p:nvPr/>
        </p:nvSpPr>
        <p:spPr>
          <a:xfrm>
            <a:off x="6096000" y="2840020"/>
            <a:ext cx="5886893" cy="1420710"/>
          </a:xfrm>
          <a:prstGeom prst="rect">
            <a:avLst/>
          </a:prstGeom>
          <a:noFill/>
        </p:spPr>
        <p:txBody>
          <a:bodyPr wrap="square">
            <a:spAutoFit/>
          </a:bodyPr>
          <a:lstStyle/>
          <a:p>
            <a:pPr>
              <a:lnSpc>
                <a:spcPct val="150000"/>
              </a:lnSpc>
            </a:pPr>
            <a:r>
              <a:rPr lang="en-US" sz="20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When I communicate, what counts is not </a:t>
            </a:r>
            <a:r>
              <a:rPr lang="en-US" sz="2000" i="1" u="sng"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what I’m saying</a:t>
            </a:r>
            <a:r>
              <a:rPr lang="en-US" sz="20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 but </a:t>
            </a:r>
            <a:r>
              <a:rPr lang="en-US" sz="2000" i="1" u="sng"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what my listener has understood and retained.</a:t>
            </a:r>
            <a:endParaRPr lang="en-US" sz="2000" i="1" u="sng" dirty="0"/>
          </a:p>
        </p:txBody>
      </p:sp>
    </p:spTree>
    <p:extLst>
      <p:ext uri="{BB962C8B-B14F-4D97-AF65-F5344CB8AC3E}">
        <p14:creationId xmlns:p14="http://schemas.microsoft.com/office/powerpoint/2010/main" val="3511715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D0D1B0-3F25-6103-FCD9-38415F3D6061}"/>
              </a:ext>
            </a:extLst>
          </p:cNvPr>
          <p:cNvSpPr txBox="1"/>
          <p:nvPr/>
        </p:nvSpPr>
        <p:spPr>
          <a:xfrm>
            <a:off x="513020" y="267217"/>
            <a:ext cx="8737305" cy="584775"/>
          </a:xfrm>
          <a:prstGeom prst="rect">
            <a:avLst/>
          </a:prstGeom>
          <a:noFill/>
        </p:spPr>
        <p:txBody>
          <a:bodyPr wrap="square">
            <a:spAutoFit/>
          </a:bodyPr>
          <a:lstStyle/>
          <a:p>
            <a:r>
              <a:rPr lang="en-US" sz="3200" b="1" i="0" dirty="0">
                <a:solidFill>
                  <a:srgbClr val="126A81"/>
                </a:solidFill>
                <a:effectLst/>
                <a:latin typeface="Montserrat" panose="00000500000000000000" pitchFamily="50" charset="0"/>
              </a:rPr>
              <a:t>Types of communication skills</a:t>
            </a:r>
            <a:endParaRPr lang="en-US" sz="3200" b="1" dirty="0">
              <a:solidFill>
                <a:srgbClr val="126A81"/>
              </a:solidFill>
            </a:endParaRPr>
          </a:p>
        </p:txBody>
      </p:sp>
      <p:sp>
        <p:nvSpPr>
          <p:cNvPr id="5" name="TextBox 4">
            <a:extLst>
              <a:ext uri="{FF2B5EF4-FFF2-40B4-BE49-F238E27FC236}">
                <a16:creationId xmlns:a16="http://schemas.microsoft.com/office/drawing/2014/main" id="{88B3A6F1-BD01-8572-DA3E-DD40CF23579F}"/>
              </a:ext>
            </a:extLst>
          </p:cNvPr>
          <p:cNvSpPr txBox="1"/>
          <p:nvPr/>
        </p:nvSpPr>
        <p:spPr>
          <a:xfrm>
            <a:off x="425302" y="1073036"/>
            <a:ext cx="6411434" cy="5028684"/>
          </a:xfrm>
          <a:prstGeom prst="rect">
            <a:avLst/>
          </a:prstGeom>
          <a:noFill/>
        </p:spPr>
        <p:txBody>
          <a:bodyPr wrap="square">
            <a:spAutoFit/>
          </a:bodyPr>
          <a:lstStyle/>
          <a:p>
            <a:pPr marL="342900" indent="-342900" algn="l">
              <a:lnSpc>
                <a:spcPct val="150000"/>
              </a:lnSpc>
              <a:buFont typeface="+mj-lt"/>
              <a:buAutoNum type="arabicPeriod"/>
            </a:pPr>
            <a:r>
              <a:rPr lang="en-US" b="1" i="0" dirty="0">
                <a:solidFill>
                  <a:srgbClr val="000000"/>
                </a:solidFill>
                <a:effectLst/>
                <a:latin typeface="Montserrat" panose="00000500000000000000" pitchFamily="50" charset="0"/>
              </a:rPr>
              <a:t>Verbal communication: </a:t>
            </a:r>
            <a:r>
              <a:rPr lang="en-US" i="0" dirty="0">
                <a:solidFill>
                  <a:srgbClr val="000000"/>
                </a:solidFill>
                <a:effectLst/>
                <a:latin typeface="Montserrat" panose="00000500000000000000" pitchFamily="50" charset="0"/>
              </a:rPr>
              <a:t>The use of words to convey messages, whether in person or through digital means.</a:t>
            </a:r>
          </a:p>
          <a:p>
            <a:pPr marL="342900" indent="-342900" algn="l">
              <a:lnSpc>
                <a:spcPct val="150000"/>
              </a:lnSpc>
              <a:buFont typeface="+mj-lt"/>
              <a:buAutoNum type="arabicPeriod"/>
            </a:pPr>
            <a:r>
              <a:rPr lang="en-US" b="1" i="0" dirty="0">
                <a:solidFill>
                  <a:srgbClr val="000000"/>
                </a:solidFill>
                <a:effectLst/>
                <a:latin typeface="Montserrat" panose="00000500000000000000" pitchFamily="50" charset="0"/>
              </a:rPr>
              <a:t>Non-verbal communication: </a:t>
            </a:r>
            <a:r>
              <a:rPr lang="en-US" i="0" dirty="0">
                <a:solidFill>
                  <a:srgbClr val="000000"/>
                </a:solidFill>
                <a:effectLst/>
                <a:latin typeface="Montserrat" panose="00000500000000000000" pitchFamily="50" charset="0"/>
              </a:rPr>
              <a:t>Includes body language, gestures, and facial expressions that complement verbal communication</a:t>
            </a:r>
            <a:endParaRPr lang="en-US" dirty="0">
              <a:solidFill>
                <a:srgbClr val="000000"/>
              </a:solidFill>
              <a:latin typeface="Montserrat" panose="00000500000000000000" pitchFamily="50" charset="0"/>
            </a:endParaRPr>
          </a:p>
          <a:p>
            <a:pPr marL="342900" indent="-342900" algn="l">
              <a:lnSpc>
                <a:spcPct val="150000"/>
              </a:lnSpc>
              <a:buFont typeface="+mj-lt"/>
              <a:buAutoNum type="arabicPeriod"/>
            </a:pPr>
            <a:r>
              <a:rPr lang="en-US" b="1" i="0" dirty="0">
                <a:solidFill>
                  <a:srgbClr val="000000"/>
                </a:solidFill>
                <a:effectLst/>
                <a:latin typeface="Montserrat" panose="00000500000000000000" pitchFamily="50" charset="0"/>
              </a:rPr>
              <a:t>Written communication: </a:t>
            </a:r>
            <a:r>
              <a:rPr lang="en-US" i="0" dirty="0">
                <a:solidFill>
                  <a:srgbClr val="000000"/>
                </a:solidFill>
                <a:effectLst/>
                <a:latin typeface="Montserrat" panose="00000500000000000000" pitchFamily="50" charset="0"/>
              </a:rPr>
              <a:t>The art of communicating by writing, spanning from emails and reports to texts and social media posts.</a:t>
            </a:r>
            <a:endParaRPr lang="en-US" dirty="0">
              <a:solidFill>
                <a:srgbClr val="000000"/>
              </a:solidFill>
              <a:latin typeface="Montserrat" panose="00000500000000000000" pitchFamily="50" charset="0"/>
            </a:endParaRPr>
          </a:p>
          <a:p>
            <a:pPr marL="342900" indent="-342900" algn="l">
              <a:lnSpc>
                <a:spcPct val="150000"/>
              </a:lnSpc>
              <a:buFont typeface="+mj-lt"/>
              <a:buAutoNum type="arabicPeriod"/>
            </a:pPr>
            <a:r>
              <a:rPr lang="en-US" b="1" i="0" dirty="0">
                <a:solidFill>
                  <a:srgbClr val="000000"/>
                </a:solidFill>
                <a:effectLst/>
                <a:latin typeface="Montserrat" panose="00000500000000000000" pitchFamily="50" charset="0"/>
              </a:rPr>
              <a:t>Visual communication: </a:t>
            </a:r>
            <a:r>
              <a:rPr lang="en-US" i="0" dirty="0">
                <a:solidFill>
                  <a:srgbClr val="000000"/>
                </a:solidFill>
                <a:effectLst/>
                <a:latin typeface="Montserrat" panose="00000500000000000000" pitchFamily="50" charset="0"/>
              </a:rPr>
              <a:t>The strategic use of images, graphs, charts, and other visual elements to share information.</a:t>
            </a:r>
          </a:p>
        </p:txBody>
      </p:sp>
      <p:pic>
        <p:nvPicPr>
          <p:cNvPr id="5124" name="Picture 4">
            <a:extLst>
              <a:ext uri="{FF2B5EF4-FFF2-40B4-BE49-F238E27FC236}">
                <a16:creationId xmlns:a16="http://schemas.microsoft.com/office/drawing/2014/main" id="{5A729864-645F-A069-A798-DE1010C897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6736" y="1557669"/>
            <a:ext cx="51435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0809964"/>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CF2030"/>
      </a:dk2>
      <a:lt2>
        <a:srgbClr val="E8E8E8"/>
      </a:lt2>
      <a:accent1>
        <a:srgbClr val="CF2030"/>
      </a:accent1>
      <a:accent2>
        <a:srgbClr val="64666A"/>
      </a:accent2>
      <a:accent3>
        <a:srgbClr val="C8C8C8"/>
      </a:accent3>
      <a:accent4>
        <a:srgbClr val="F2F2F2"/>
      </a:accent4>
      <a:accent5>
        <a:srgbClr val="FFFFFF"/>
      </a:accent5>
      <a:accent6>
        <a:srgbClr val="000000"/>
      </a:accent6>
      <a:hlink>
        <a:srgbClr val="467886"/>
      </a:hlink>
      <a:folHlink>
        <a:srgbClr val="96607D"/>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4" id="{7EF8D6F7-0D25-4D1A-9C78-07C763272238}" vid="{E5042FCB-73B8-4351-8081-74BA77B9B8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Beyond_PPT_2025_Template</Template>
  <TotalTime>2174</TotalTime>
  <Words>1794</Words>
  <Application>Microsoft Office PowerPoint</Application>
  <PresentationFormat>Widescreen</PresentationFormat>
  <Paragraphs>153</Paragraphs>
  <Slides>33</Slides>
  <Notes>0</Notes>
  <HiddenSlides>10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Calibri</vt:lpstr>
      <vt:lpstr>Century Gothic Paneuropean</vt:lpstr>
      <vt:lpstr>Century Gothic Paneuropean Bold</vt:lpstr>
      <vt:lpstr>Montserrat</vt:lpstr>
      <vt:lpstr>Montserrat Bold</vt:lpstr>
      <vt:lpstr>Montserrat SemiBold</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Resilience?</vt:lpstr>
      <vt:lpstr>The 7Cs Overview</vt:lpstr>
      <vt:lpstr>1. Competence</vt:lpstr>
      <vt:lpstr>2. Confidence</vt:lpstr>
      <vt:lpstr>3. Connection</vt:lpstr>
      <vt:lpstr>4. Character</vt:lpstr>
      <vt:lpstr>5. Contribution</vt:lpstr>
      <vt:lpstr>6. Coping</vt:lpstr>
      <vt:lpstr>7. Control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Chivin DOUNG</dc:creator>
  <cp:lastModifiedBy>chivin</cp:lastModifiedBy>
  <cp:revision>28</cp:revision>
  <dcterms:created xsi:type="dcterms:W3CDTF">2024-11-19T21:06:51Z</dcterms:created>
  <dcterms:modified xsi:type="dcterms:W3CDTF">2026-01-09T02:50:54Z</dcterms:modified>
</cp:coreProperties>
</file>