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76" r:id="rId3"/>
    <p:sldId id="277" r:id="rId4"/>
    <p:sldId id="278" r:id="rId5"/>
    <p:sldId id="263" r:id="rId6"/>
    <p:sldId id="279" r:id="rId7"/>
    <p:sldId id="265" r:id="rId8"/>
    <p:sldId id="266" r:id="rId9"/>
    <p:sldId id="26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6A81"/>
    <a:srgbClr val="F25E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55" d="100"/>
          <a:sy n="55" d="100"/>
        </p:scale>
        <p:origin x="102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D62261-D3E0-49CB-85BE-38CB55D0848D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ECA455-E327-41CC-92CC-2F027B1B9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684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C4CAA-F5E6-858C-3E56-2C1D0A1EB6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6DB65C-437B-1CF6-D87D-81177AEF0A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8832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D5E852-7C70-8944-BDD7-1F16FC428C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F746B9-5C08-A2EE-0494-9BCA78ACD0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A181D-F2FB-DD49-0486-E9945ED774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28C12F-3C7E-450F-8ABE-E8C4DDE67CDD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E1A32-2B02-C3B0-210A-7D4709146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2E09A-D518-32E7-74A6-225497D68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71988B-5363-4D58-9C56-F8CF50071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679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BE9B1-6441-CE01-28F3-D2D333967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577FB5-A792-0921-0120-8887A315C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99252A-CD20-994B-42CD-AD17D361BD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28C12F-3C7E-450F-8ABE-E8C4DDE67CDD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753D3-7762-7ED0-651F-7FF303B13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D724E9-7963-8438-0D14-4EDDF71E1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71988B-5363-4D58-9C56-F8CF50071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51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65AA2-B366-D885-7CFB-D70811EC2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9A0E-9848-0E61-32AB-FE69F5AE0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FDCF49-A000-0977-855E-F361039A17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28C12F-3C7E-450F-8ABE-E8C4DDE67CDD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2A8F5-9A57-1E43-4C0B-D35372D5F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B9E6A6-66D5-B4B6-4A2A-689DCD8A8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71988B-5363-4D58-9C56-F8CF50071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73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8602E-7E09-96E9-C061-E7E79B9A5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1424E5-B335-A540-E35D-87D4E5BC30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7F86A0-C5DF-E8D5-D932-9CCBE5E54B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F4157E-96B5-CACF-F899-2B12BCBE8E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28C12F-3C7E-450F-8ABE-E8C4DDE67CDD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CD67E2-E385-B110-D11F-0D7D68F98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B9D50D-EEB9-E27A-F03D-57571F460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71988B-5363-4D58-9C56-F8CF50071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976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0D120-CEB0-77EC-415B-3605A44D5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D87968-7935-CE06-1399-743CD0A22A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34F195-ABCF-EC39-1353-EE4CAB6E03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AC8C40-201D-AB2D-0C70-D0105460CE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A0FA84-C6E0-38F4-333B-1F851EF559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A307A94-DC60-7111-A232-171F0CE62B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28C12F-3C7E-450F-8ABE-E8C4DDE67CDD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F30F02-D3D1-D63A-1905-E41B9E55A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D9B191-A8E8-5B0D-C7AF-681184E46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71988B-5363-4D58-9C56-F8CF50071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228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8FBA0-3AB3-6045-8F68-D7C24095E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2DE15E-9FA9-5429-3024-CE48703CC3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28C12F-3C7E-450F-8ABE-E8C4DDE67CDD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959EFB-D90A-D972-79DA-56A55F435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83E7C1-F229-B6D8-F7FC-1B4A16997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71988B-5363-4D58-9C56-F8CF50071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645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970473-2061-22C9-A43B-2EC081B54A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28C12F-3C7E-450F-8ABE-E8C4DDE67CDD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E932C2-4D3D-6345-BAE1-B56349579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FFE59C-1596-F1B6-0395-8DA539D91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71988B-5363-4D58-9C56-F8CF50071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554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6A0B5-7694-87B9-105A-623F90F27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BDE02A-BBEA-CB41-9DB3-EAD13B0FA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72DE65-7608-7AE1-6F4A-F3454E6A0B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D38395-4665-B3C3-B83B-ECE0AAF97D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28C12F-3C7E-450F-8ABE-E8C4DDE67CDD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E68FB-3091-B100-B80E-333517270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DC1DE1-9C5A-E0F8-5A24-37005DD91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71988B-5363-4D58-9C56-F8CF50071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174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10C66-5233-C4C7-0C98-FF35DB30C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8F84FD-D32F-AA0A-5602-FA6F4D7168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2B4F0E-B100-DCA4-CA18-12F5743112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1AF580-060A-F705-420C-5639CAA8F2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28C12F-3C7E-450F-8ABE-E8C4DDE67CDD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985977-BC6A-45A9-A908-FF5B154E6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185760-9AD1-DB91-0F6A-50B137F77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71988B-5363-4D58-9C56-F8CF50071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845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D7F715-A3BE-99A7-DD30-FA13C5B12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F8F1AC-83A4-FBD7-99F2-DFB5FC4CFC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reeform 23">
            <a:extLst>
              <a:ext uri="{FF2B5EF4-FFF2-40B4-BE49-F238E27FC236}">
                <a16:creationId xmlns:a16="http://schemas.microsoft.com/office/drawing/2014/main" id="{E9BC6E36-93E1-05FF-6D3B-BFAACF075D84}"/>
              </a:ext>
            </a:extLst>
          </p:cNvPr>
          <p:cNvSpPr/>
          <p:nvPr userDrawn="1"/>
        </p:nvSpPr>
        <p:spPr>
          <a:xfrm>
            <a:off x="9930811" y="29973"/>
            <a:ext cx="2009937" cy="891603"/>
          </a:xfrm>
          <a:custGeom>
            <a:avLst/>
            <a:gdLst/>
            <a:ahLst/>
            <a:cxnLst/>
            <a:rect l="l" t="t" r="r" b="b"/>
            <a:pathLst>
              <a:path w="4022148" h="1540300">
                <a:moveTo>
                  <a:pt x="0" y="0"/>
                </a:moveTo>
                <a:lnTo>
                  <a:pt x="4022148" y="0"/>
                </a:lnTo>
                <a:lnTo>
                  <a:pt x="4022148" y="1540300"/>
                </a:lnTo>
                <a:lnTo>
                  <a:pt x="0" y="15403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75281" b="-85846"/>
            </a:stretch>
          </a:blipFill>
        </p:spPr>
      </p:sp>
      <p:grpSp>
        <p:nvGrpSpPr>
          <p:cNvPr id="14" name="Group 3">
            <a:extLst>
              <a:ext uri="{FF2B5EF4-FFF2-40B4-BE49-F238E27FC236}">
                <a16:creationId xmlns:a16="http://schemas.microsoft.com/office/drawing/2014/main" id="{3887C629-2EF0-57DA-AB0F-1E53ACC62BE3}"/>
              </a:ext>
            </a:extLst>
          </p:cNvPr>
          <p:cNvGrpSpPr/>
          <p:nvPr userDrawn="1"/>
        </p:nvGrpSpPr>
        <p:grpSpPr>
          <a:xfrm flipV="1">
            <a:off x="-374374" y="6453118"/>
            <a:ext cx="12940747" cy="442219"/>
            <a:chOff x="0" y="0"/>
            <a:chExt cx="4816593" cy="826920"/>
          </a:xfrm>
        </p:grpSpPr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F79A4952-E89C-1107-3791-A7ED076AB1FF}"/>
                </a:ext>
              </a:extLst>
            </p:cNvPr>
            <p:cNvSpPr/>
            <p:nvPr/>
          </p:nvSpPr>
          <p:spPr>
            <a:xfrm>
              <a:off x="0" y="0"/>
              <a:ext cx="4816592" cy="826920"/>
            </a:xfrm>
            <a:custGeom>
              <a:avLst/>
              <a:gdLst/>
              <a:ahLst/>
              <a:cxnLst/>
              <a:rect l="l" t="t" r="r" b="b"/>
              <a:pathLst>
                <a:path w="4816592" h="826920">
                  <a:moveTo>
                    <a:pt x="42333" y="0"/>
                  </a:moveTo>
                  <a:lnTo>
                    <a:pt x="4774259" y="0"/>
                  </a:lnTo>
                  <a:cubicBezTo>
                    <a:pt x="4785487" y="0"/>
                    <a:pt x="4796254" y="4460"/>
                    <a:pt x="4804193" y="12399"/>
                  </a:cubicBezTo>
                  <a:cubicBezTo>
                    <a:pt x="4812132" y="20338"/>
                    <a:pt x="4816592" y="31106"/>
                    <a:pt x="4816592" y="42333"/>
                  </a:cubicBezTo>
                  <a:lnTo>
                    <a:pt x="4816592" y="784586"/>
                  </a:lnTo>
                  <a:cubicBezTo>
                    <a:pt x="4816592" y="795814"/>
                    <a:pt x="4812132" y="806582"/>
                    <a:pt x="4804193" y="814521"/>
                  </a:cubicBezTo>
                  <a:cubicBezTo>
                    <a:pt x="4796254" y="822460"/>
                    <a:pt x="4785487" y="826920"/>
                    <a:pt x="4774259" y="826920"/>
                  </a:cubicBezTo>
                  <a:lnTo>
                    <a:pt x="42333" y="826920"/>
                  </a:lnTo>
                  <a:cubicBezTo>
                    <a:pt x="31106" y="826920"/>
                    <a:pt x="20338" y="822460"/>
                    <a:pt x="12399" y="814521"/>
                  </a:cubicBezTo>
                  <a:cubicBezTo>
                    <a:pt x="4460" y="806582"/>
                    <a:pt x="0" y="795814"/>
                    <a:pt x="0" y="784586"/>
                  </a:cubicBezTo>
                  <a:lnTo>
                    <a:pt x="0" y="42333"/>
                  </a:lnTo>
                  <a:cubicBezTo>
                    <a:pt x="0" y="31106"/>
                    <a:pt x="4460" y="20338"/>
                    <a:pt x="12399" y="12399"/>
                  </a:cubicBezTo>
                  <a:cubicBezTo>
                    <a:pt x="20338" y="4460"/>
                    <a:pt x="31106" y="0"/>
                    <a:pt x="42333" y="0"/>
                  </a:cubicBezTo>
                  <a:close/>
                </a:path>
              </a:pathLst>
            </a:custGeom>
            <a:solidFill>
              <a:srgbClr val="126A81"/>
            </a:solidFill>
          </p:spPr>
        </p:sp>
        <p:sp>
          <p:nvSpPr>
            <p:cNvPr id="16" name="TextBox 5">
              <a:extLst>
                <a:ext uri="{FF2B5EF4-FFF2-40B4-BE49-F238E27FC236}">
                  <a16:creationId xmlns:a16="http://schemas.microsoft.com/office/drawing/2014/main" id="{BE22C90F-CA09-B287-E06B-FCA6EC65806C}"/>
                </a:ext>
              </a:extLst>
            </p:cNvPr>
            <p:cNvSpPr txBox="1"/>
            <p:nvPr/>
          </p:nvSpPr>
          <p:spPr>
            <a:xfrm>
              <a:off x="0" y="-57150"/>
              <a:ext cx="4816593" cy="8840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312453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20">
            <a:extLst>
              <a:ext uri="{FF2B5EF4-FFF2-40B4-BE49-F238E27FC236}">
                <a16:creationId xmlns:a16="http://schemas.microsoft.com/office/drawing/2014/main" id="{69381692-3084-306C-B5BE-A0197186D09D}"/>
              </a:ext>
            </a:extLst>
          </p:cNvPr>
          <p:cNvSpPr txBox="1"/>
          <p:nvPr/>
        </p:nvSpPr>
        <p:spPr>
          <a:xfrm>
            <a:off x="4625258" y="2139101"/>
            <a:ext cx="6945924" cy="8943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dirty="0">
                <a:solidFill>
                  <a:srgbClr val="185D6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7 KEY COMPONENTS</a:t>
            </a:r>
          </a:p>
        </p:txBody>
      </p:sp>
      <p:sp>
        <p:nvSpPr>
          <p:cNvPr id="10" name="TextBox 24">
            <a:extLst>
              <a:ext uri="{FF2B5EF4-FFF2-40B4-BE49-F238E27FC236}">
                <a16:creationId xmlns:a16="http://schemas.microsoft.com/office/drawing/2014/main" id="{23E661EB-29A3-B392-F523-B747AADEC6E5}"/>
              </a:ext>
            </a:extLst>
          </p:cNvPr>
          <p:cNvSpPr txBox="1"/>
          <p:nvPr/>
        </p:nvSpPr>
        <p:spPr>
          <a:xfrm>
            <a:off x="5234151" y="3187437"/>
            <a:ext cx="5728137" cy="1593513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/>
              <a:t>THAT ARE ESSENTIAL FOR DEVELOPING AN ORGANIZATION GEARED FOR LONG-TERM SUCCESS!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F664240-6DDA-1B9F-FFED-C97B937F24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26" b="4926"/>
          <a:stretch/>
        </p:blipFill>
        <p:spPr>
          <a:xfrm>
            <a:off x="719327" y="874120"/>
            <a:ext cx="3884202" cy="4885549"/>
          </a:xfrm>
          <a:prstGeom prst="roundRect">
            <a:avLst/>
          </a:prstGeom>
          <a:ln w="19050">
            <a:solidFill>
              <a:srgbClr val="126A8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4939921-8697-D33A-99D0-C20243367F46}"/>
              </a:ext>
            </a:extLst>
          </p:cNvPr>
          <p:cNvSpPr txBox="1">
            <a:spLocks/>
          </p:cNvSpPr>
          <p:nvPr/>
        </p:nvSpPr>
        <p:spPr>
          <a:xfrm>
            <a:off x="706714" y="4987646"/>
            <a:ext cx="3905931" cy="996234"/>
          </a:xfrm>
          <a:prstGeom prst="rect">
            <a:avLst/>
          </a:prstGeom>
          <a:solidFill>
            <a:srgbClr val="F25E3A"/>
          </a:solidFill>
          <a:ln>
            <a:solidFill>
              <a:srgbClr val="126A81"/>
            </a:solidFill>
          </a:ln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600" b="1" dirty="0">
                <a:solidFill>
                  <a:schemeClr val="bg1"/>
                </a:solidFill>
              </a:rPr>
              <a:t>Presented by Mr. Chivin DOUNG,</a:t>
            </a:r>
          </a:p>
          <a:p>
            <a:pPr>
              <a:lnSpc>
                <a:spcPct val="120000"/>
              </a:lnSpc>
            </a:pPr>
            <a:r>
              <a:rPr lang="en-US" sz="1600" b="1" dirty="0">
                <a:solidFill>
                  <a:schemeClr val="bg1"/>
                </a:solidFill>
              </a:rPr>
              <a:t>Co-Founder, Managing Director</a:t>
            </a:r>
          </a:p>
          <a:p>
            <a:pPr>
              <a:lnSpc>
                <a:spcPct val="120000"/>
              </a:lnSpc>
            </a:pPr>
            <a:r>
              <a:rPr lang="en-US" sz="1600" b="1" dirty="0" err="1">
                <a:solidFill>
                  <a:schemeClr val="bg1"/>
                </a:solidFill>
              </a:rPr>
              <a:t>Ph.D</a:t>
            </a:r>
            <a:r>
              <a:rPr lang="en-US" sz="1600" b="1" dirty="0">
                <a:solidFill>
                  <a:schemeClr val="bg1"/>
                </a:solidFill>
              </a:rPr>
              <a:t> Candi, Coach, Mentor, Biz Consultant </a:t>
            </a:r>
          </a:p>
        </p:txBody>
      </p:sp>
    </p:spTree>
    <p:extLst>
      <p:ext uri="{BB962C8B-B14F-4D97-AF65-F5344CB8AC3E}">
        <p14:creationId xmlns:p14="http://schemas.microsoft.com/office/powerpoint/2010/main" val="1021710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4931" y="344639"/>
            <a:ext cx="8589579" cy="1127342"/>
          </a:xfrm>
        </p:spPr>
        <p:txBody>
          <a:bodyPr>
            <a:normAutofit/>
          </a:bodyPr>
          <a:lstStyle/>
          <a:p>
            <a:r>
              <a:rPr sz="4000" b="1" dirty="0"/>
              <a:t>1. </a:t>
            </a:r>
            <a:r>
              <a:rPr lang="en-US" sz="4000" b="1" dirty="0"/>
              <a:t>Clear Vision and Mission</a:t>
            </a:r>
            <a:endParaRPr sz="4000" b="1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2697A66-1FC5-1AF6-1AB1-329434BD4DCA}"/>
              </a:ext>
            </a:extLst>
          </p:cNvPr>
          <p:cNvSpPr txBox="1">
            <a:spLocks/>
          </p:cNvSpPr>
          <p:nvPr/>
        </p:nvSpPr>
        <p:spPr>
          <a:xfrm>
            <a:off x="564931" y="1735602"/>
            <a:ext cx="7364298" cy="338679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60000"/>
              </a:lnSpc>
              <a:buFont typeface="+mj-lt"/>
              <a:buAutoNum type="alphaLcParenR"/>
            </a:pPr>
            <a:r>
              <a:rPr lang="en-US" sz="2000" dirty="0"/>
              <a:t>Define a compelling vision that outlines where the organization is headed.</a:t>
            </a:r>
          </a:p>
          <a:p>
            <a:pPr marL="342900" indent="-342900">
              <a:lnSpc>
                <a:spcPct val="160000"/>
              </a:lnSpc>
              <a:buFont typeface="+mj-lt"/>
              <a:buAutoNum type="alphaLcParenR"/>
            </a:pPr>
            <a:r>
              <a:rPr lang="en-US" sz="2000" dirty="0"/>
              <a:t>Establish a mission statement that communicates the organization's purpose and the value it provides to stakeholders.</a:t>
            </a:r>
          </a:p>
          <a:p>
            <a:pPr marL="342900" indent="-342900">
              <a:lnSpc>
                <a:spcPct val="160000"/>
              </a:lnSpc>
              <a:buFont typeface="+mj-lt"/>
              <a:buAutoNum type="alphaLcParenR"/>
            </a:pPr>
            <a:r>
              <a:rPr lang="en-US" sz="2000" dirty="0"/>
              <a:t>Align goals and strategies to this vision and mission consistently.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0B73F12-8353-1C30-7B82-FFB6EA28432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511"/>
          <a:stretch>
            <a:fillRect/>
          </a:stretch>
        </p:blipFill>
        <p:spPr>
          <a:xfrm>
            <a:off x="7367752" y="2262844"/>
            <a:ext cx="4537281" cy="3386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073055" cy="805753"/>
          </a:xfrm>
        </p:spPr>
        <p:txBody>
          <a:bodyPr>
            <a:normAutofit/>
          </a:bodyPr>
          <a:lstStyle/>
          <a:p>
            <a:r>
              <a:rPr sz="4000" b="1" dirty="0"/>
              <a:t>2. </a:t>
            </a:r>
            <a:r>
              <a:rPr lang="en-US" sz="4000" b="1" dirty="0"/>
              <a:t>Strong Leadership</a:t>
            </a:r>
            <a:endParaRPr sz="4000" b="1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88FA617-222B-B094-677C-D3A005B0E9A2}"/>
              </a:ext>
            </a:extLst>
          </p:cNvPr>
          <p:cNvSpPr txBox="1">
            <a:spLocks/>
          </p:cNvSpPr>
          <p:nvPr/>
        </p:nvSpPr>
        <p:spPr>
          <a:xfrm>
            <a:off x="838200" y="1499234"/>
            <a:ext cx="7328338" cy="415533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60000"/>
              </a:lnSpc>
              <a:buFont typeface="+mj-lt"/>
              <a:buAutoNum type="alphaLcParenR"/>
            </a:pPr>
            <a:r>
              <a:rPr lang="en-US" sz="2400" dirty="0"/>
              <a:t>Cultivate leaders who inspire, motivate, and empower their teams.</a:t>
            </a:r>
          </a:p>
          <a:p>
            <a:pPr marL="457200" indent="-457200">
              <a:lnSpc>
                <a:spcPct val="160000"/>
              </a:lnSpc>
              <a:buFont typeface="+mj-lt"/>
              <a:buAutoNum type="alphaLcParenR"/>
            </a:pPr>
            <a:r>
              <a:rPr lang="en-US" sz="2400" dirty="0"/>
              <a:t>Leadership should model the organization's values, drive innovation, and make strategic decisions that foster growth.</a:t>
            </a:r>
          </a:p>
          <a:p>
            <a:pPr marL="457200" indent="-457200">
              <a:lnSpc>
                <a:spcPct val="160000"/>
              </a:lnSpc>
              <a:buFont typeface="+mj-lt"/>
              <a:buAutoNum type="alphaLcParenR"/>
            </a:pPr>
            <a:r>
              <a:rPr lang="en-US" sz="2400" dirty="0"/>
              <a:t>Encourage leadership development across all levels, not just at the top.</a:t>
            </a:r>
          </a:p>
        </p:txBody>
      </p:sp>
      <p:pic>
        <p:nvPicPr>
          <p:cNvPr id="1026" name="Picture 2" descr="20 Leadership Qualities Of A &quot;Great Leader&quot; To Build Today | Isabel's Guide">
            <a:extLst>
              <a:ext uri="{FF2B5EF4-FFF2-40B4-BE49-F238E27FC236}">
                <a16:creationId xmlns:a16="http://schemas.microsoft.com/office/drawing/2014/main" id="{1531F9F7-58A8-A33B-5BB0-125DCC0BDF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562" y="1913638"/>
            <a:ext cx="4505438" cy="3326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094076" cy="705392"/>
          </a:xfrm>
        </p:spPr>
        <p:txBody>
          <a:bodyPr>
            <a:normAutofit/>
          </a:bodyPr>
          <a:lstStyle/>
          <a:p>
            <a:r>
              <a:rPr sz="4000" b="1" dirty="0"/>
              <a:t>3. </a:t>
            </a:r>
            <a:r>
              <a:rPr lang="en-US" sz="4000" b="1" dirty="0"/>
              <a:t>Organizational Culture and Values</a:t>
            </a:r>
            <a:endParaRPr sz="4000" b="1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E7F20DE-695B-5DD1-448F-0CA98FD5D4DC}"/>
              </a:ext>
            </a:extLst>
          </p:cNvPr>
          <p:cNvSpPr txBox="1">
            <a:spLocks/>
          </p:cNvSpPr>
          <p:nvPr/>
        </p:nvSpPr>
        <p:spPr>
          <a:xfrm>
            <a:off x="838200" y="1821365"/>
            <a:ext cx="7432672" cy="37701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60000"/>
              </a:lnSpc>
              <a:buFont typeface="+mj-lt"/>
              <a:buAutoNum type="alphaLcParenR"/>
            </a:pPr>
            <a:r>
              <a:rPr lang="en-US" sz="2400" dirty="0"/>
              <a:t>Develop a positive and inclusive culture rooted in shared values and ethical practices.</a:t>
            </a:r>
          </a:p>
          <a:p>
            <a:pPr marL="457200" indent="-457200">
              <a:lnSpc>
                <a:spcPct val="160000"/>
              </a:lnSpc>
              <a:buFont typeface="+mj-lt"/>
              <a:buAutoNum type="alphaLcParenR"/>
            </a:pPr>
            <a:r>
              <a:rPr lang="en-US" sz="2400" dirty="0"/>
              <a:t>Promote trust, accountability, and collaboration among employees.</a:t>
            </a:r>
          </a:p>
          <a:p>
            <a:pPr marL="457200" indent="-457200">
              <a:lnSpc>
                <a:spcPct val="160000"/>
              </a:lnSpc>
              <a:buFont typeface="+mj-lt"/>
              <a:buAutoNum type="alphaLcParenR"/>
            </a:pPr>
            <a:r>
              <a:rPr lang="en-US" sz="2400" dirty="0"/>
              <a:t>Recognize and reward behaviors aligned with company values to strengthen the culture.</a:t>
            </a:r>
          </a:p>
        </p:txBody>
      </p:sp>
      <p:pic>
        <p:nvPicPr>
          <p:cNvPr id="2050" name="Picture 2" descr="Organizational Culture: Definition, Importance, and Steps to Developing and  Sustaining It.">
            <a:extLst>
              <a:ext uri="{FF2B5EF4-FFF2-40B4-BE49-F238E27FC236}">
                <a16:creationId xmlns:a16="http://schemas.microsoft.com/office/drawing/2014/main" id="{CE9268E0-4731-5EAC-4B5A-A23D8D9DBB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0857" y="2669628"/>
            <a:ext cx="3982837" cy="224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8967952" cy="738846"/>
          </a:xfrm>
        </p:spPr>
        <p:txBody>
          <a:bodyPr>
            <a:normAutofit/>
          </a:bodyPr>
          <a:lstStyle/>
          <a:p>
            <a:r>
              <a:rPr sz="4000" b="1" dirty="0"/>
              <a:t>4. </a:t>
            </a:r>
            <a:r>
              <a:rPr lang="en-US" sz="4000" b="1" dirty="0"/>
              <a:t>Strategic Planning and Execution</a:t>
            </a:r>
            <a:endParaRPr sz="4000" b="1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1D2C27A-63D4-DF5D-6CCD-797883B5B84A}"/>
              </a:ext>
            </a:extLst>
          </p:cNvPr>
          <p:cNvSpPr txBox="1">
            <a:spLocks/>
          </p:cNvSpPr>
          <p:nvPr/>
        </p:nvSpPr>
        <p:spPr>
          <a:xfrm>
            <a:off x="493986" y="1904651"/>
            <a:ext cx="7803578" cy="338679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60000"/>
              </a:lnSpc>
              <a:buFont typeface="+mj-lt"/>
              <a:buAutoNum type="alphaLcParenR"/>
            </a:pPr>
            <a:r>
              <a:rPr lang="en-US" sz="2400" dirty="0"/>
              <a:t>Create a clear strategy with measurable goals that align with market trends and organizational strengths.</a:t>
            </a:r>
          </a:p>
          <a:p>
            <a:pPr marL="457200" indent="-457200">
              <a:lnSpc>
                <a:spcPct val="160000"/>
              </a:lnSpc>
              <a:buFont typeface="+mj-lt"/>
              <a:buAutoNum type="alphaLcParenR"/>
            </a:pPr>
            <a:r>
              <a:rPr lang="en-US" sz="2400" dirty="0"/>
              <a:t>Implement robust systems to monitor progress and adapt when circumstances change.</a:t>
            </a:r>
          </a:p>
          <a:p>
            <a:pPr marL="457200" indent="-457200">
              <a:lnSpc>
                <a:spcPct val="160000"/>
              </a:lnSpc>
              <a:buFont typeface="+mj-lt"/>
              <a:buAutoNum type="alphaLcParenR"/>
            </a:pPr>
            <a:r>
              <a:rPr lang="en-US" sz="2400" dirty="0"/>
              <a:t>Encourage innovation and agility to stay competitive.</a:t>
            </a:r>
          </a:p>
        </p:txBody>
      </p:sp>
      <p:pic>
        <p:nvPicPr>
          <p:cNvPr id="3074" name="Picture 2" descr="Strategic Planning | Corporate Finance Institute">
            <a:extLst>
              <a:ext uri="{FF2B5EF4-FFF2-40B4-BE49-F238E27FC236}">
                <a16:creationId xmlns:a16="http://schemas.microsoft.com/office/drawing/2014/main" id="{F0F5E693-47B8-A8E2-A7F5-5D4EE137E1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7564" y="2319645"/>
            <a:ext cx="3502598" cy="2556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052034" cy="939568"/>
          </a:xfrm>
        </p:spPr>
        <p:txBody>
          <a:bodyPr>
            <a:normAutofit/>
          </a:bodyPr>
          <a:lstStyle/>
          <a:p>
            <a:r>
              <a:rPr sz="3600" b="1" dirty="0"/>
              <a:t>5. </a:t>
            </a:r>
            <a:r>
              <a:rPr lang="en-US" sz="3600" b="1" dirty="0"/>
              <a:t>Talent Management and Development</a:t>
            </a:r>
            <a:endParaRPr sz="3600" b="1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9DCA51B-BF44-0AA0-5CE9-DF04B3C0396E}"/>
              </a:ext>
            </a:extLst>
          </p:cNvPr>
          <p:cNvSpPr txBox="1">
            <a:spLocks/>
          </p:cNvSpPr>
          <p:nvPr/>
        </p:nvSpPr>
        <p:spPr>
          <a:xfrm>
            <a:off x="838200" y="1925671"/>
            <a:ext cx="7685690" cy="338679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60000"/>
              </a:lnSpc>
              <a:buFont typeface="+mj-lt"/>
              <a:buAutoNum type="alphaLcParenR"/>
            </a:pPr>
            <a:r>
              <a:rPr lang="en-US" sz="2400" dirty="0"/>
              <a:t>Attract, retain, and develop skilled employees who align with the organization’s mission and culture.</a:t>
            </a:r>
          </a:p>
          <a:p>
            <a:pPr marL="457200" indent="-457200">
              <a:lnSpc>
                <a:spcPct val="160000"/>
              </a:lnSpc>
              <a:buFont typeface="+mj-lt"/>
              <a:buAutoNum type="alphaLcParenR"/>
            </a:pPr>
            <a:r>
              <a:rPr lang="en-US" sz="2400" dirty="0"/>
              <a:t>Provide opportunities for training, career advancement, and continuous learning.</a:t>
            </a:r>
          </a:p>
          <a:p>
            <a:pPr marL="457200" indent="-457200">
              <a:lnSpc>
                <a:spcPct val="160000"/>
              </a:lnSpc>
              <a:buFont typeface="+mj-lt"/>
              <a:buAutoNum type="alphaLcParenR"/>
            </a:pPr>
            <a:r>
              <a:rPr lang="en-US" sz="2400" dirty="0"/>
              <a:t>Build strong performance management systems to ensure accountability and growth.</a:t>
            </a:r>
          </a:p>
        </p:txBody>
      </p:sp>
      <p:pic>
        <p:nvPicPr>
          <p:cNvPr id="4100" name="Picture 4" descr="Employee development, talent management and career growth">
            <a:extLst>
              <a:ext uri="{FF2B5EF4-FFF2-40B4-BE49-F238E27FC236}">
                <a16:creationId xmlns:a16="http://schemas.microsoft.com/office/drawing/2014/main" id="{1D8DAE30-19FF-98A4-83EB-FD2583C4FD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42" t="7203" r="14546" b="7586"/>
          <a:stretch>
            <a:fillRect/>
          </a:stretch>
        </p:blipFill>
        <p:spPr bwMode="auto">
          <a:xfrm>
            <a:off x="7690321" y="1794641"/>
            <a:ext cx="4091775" cy="3268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013" y="365124"/>
            <a:ext cx="9503979" cy="1006475"/>
          </a:xfrm>
        </p:spPr>
        <p:txBody>
          <a:bodyPr>
            <a:normAutofit/>
          </a:bodyPr>
          <a:lstStyle/>
          <a:p>
            <a:r>
              <a:rPr sz="3600" b="1" dirty="0"/>
              <a:t>6. </a:t>
            </a:r>
            <a:r>
              <a:rPr lang="en-US" sz="3600" b="1" dirty="0"/>
              <a:t>Operational Excellence and Technology</a:t>
            </a:r>
            <a:endParaRPr sz="3600" b="1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B7087A4-84A4-F1FE-71E7-0C4389BD6E07}"/>
              </a:ext>
            </a:extLst>
          </p:cNvPr>
          <p:cNvSpPr txBox="1">
            <a:spLocks/>
          </p:cNvSpPr>
          <p:nvPr/>
        </p:nvSpPr>
        <p:spPr>
          <a:xfrm>
            <a:off x="649013" y="1798420"/>
            <a:ext cx="7606784" cy="39507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60000"/>
              </a:lnSpc>
              <a:buAutoNum type="alphaLcParenR"/>
            </a:pPr>
            <a:r>
              <a:rPr lang="en-US" sz="2400" dirty="0"/>
              <a:t>Develop efficient processes and systems that optimize resources and reduce waste.</a:t>
            </a:r>
          </a:p>
          <a:p>
            <a:pPr marL="342900" indent="-342900">
              <a:lnSpc>
                <a:spcPct val="160000"/>
              </a:lnSpc>
              <a:buAutoNum type="alphaLcParenR"/>
            </a:pPr>
            <a:r>
              <a:rPr lang="en-US" sz="2400" dirty="0"/>
              <a:t>Leverage technology and data analytics to improve decision-making and enhance customer experience.</a:t>
            </a:r>
          </a:p>
          <a:p>
            <a:pPr marL="342900" indent="-342900">
              <a:lnSpc>
                <a:spcPct val="160000"/>
              </a:lnSpc>
              <a:buAutoNum type="alphaLcParenR"/>
            </a:pPr>
            <a:r>
              <a:rPr lang="en-US" sz="2400" dirty="0"/>
              <a:t>Maintain quality control and continuous improvement practices.</a:t>
            </a:r>
          </a:p>
        </p:txBody>
      </p:sp>
      <p:pic>
        <p:nvPicPr>
          <p:cNvPr id="5" name="Picture 2" descr="Operational Excellence Is a Stepping Stone to Digital Transformation">
            <a:extLst>
              <a:ext uri="{FF2B5EF4-FFF2-40B4-BE49-F238E27FC236}">
                <a16:creationId xmlns:a16="http://schemas.microsoft.com/office/drawing/2014/main" id="{6C99402B-B4AC-6D54-19A3-F2A498532D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308" y="1823545"/>
            <a:ext cx="3757954" cy="3210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115097" cy="816904"/>
          </a:xfrm>
        </p:spPr>
        <p:txBody>
          <a:bodyPr>
            <a:normAutofit/>
          </a:bodyPr>
          <a:lstStyle/>
          <a:p>
            <a:r>
              <a:rPr sz="4000" b="1" dirty="0"/>
              <a:t>7. </a:t>
            </a:r>
            <a:r>
              <a:rPr lang="en-US" sz="4000" b="1" dirty="0"/>
              <a:t>Customer and Stakeholder Focus</a:t>
            </a:r>
            <a:endParaRPr sz="4000" b="1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4D298DD-9565-6082-EA96-EF32CC95A9D8}"/>
              </a:ext>
            </a:extLst>
          </p:cNvPr>
          <p:cNvSpPr txBox="1">
            <a:spLocks/>
          </p:cNvSpPr>
          <p:nvPr/>
        </p:nvSpPr>
        <p:spPr>
          <a:xfrm>
            <a:off x="472965" y="1554066"/>
            <a:ext cx="7556937" cy="3852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60000"/>
              </a:lnSpc>
              <a:buFont typeface="+mj-lt"/>
              <a:buAutoNum type="alphaLcParenR"/>
            </a:pPr>
            <a:r>
              <a:rPr lang="en-US" sz="2400" dirty="0"/>
              <a:t>Understand and prioritize the needs of customers, clients, and stakeholders.</a:t>
            </a:r>
          </a:p>
          <a:p>
            <a:pPr marL="457200" indent="-457200">
              <a:lnSpc>
                <a:spcPct val="160000"/>
              </a:lnSpc>
              <a:buFont typeface="+mj-lt"/>
              <a:buAutoNum type="alphaLcParenR"/>
            </a:pPr>
            <a:r>
              <a:rPr lang="en-US" sz="2400" dirty="0"/>
              <a:t>Build long-term relationships based on trust, transparency, and value creation.</a:t>
            </a:r>
          </a:p>
          <a:p>
            <a:pPr marL="457200" indent="-457200">
              <a:lnSpc>
                <a:spcPct val="160000"/>
              </a:lnSpc>
              <a:buFont typeface="+mj-lt"/>
              <a:buAutoNum type="alphaLcParenR"/>
            </a:pPr>
            <a:r>
              <a:rPr lang="en-US" sz="2400" dirty="0"/>
              <a:t>Actively seek feedback to improve products, services, and overall customer experience.</a:t>
            </a:r>
          </a:p>
        </p:txBody>
      </p:sp>
      <p:pic>
        <p:nvPicPr>
          <p:cNvPr id="5" name="Picture 2" descr="Customer and Stakeholder Focus by Nicole Tifanny Aspi on Prezi">
            <a:extLst>
              <a:ext uri="{FF2B5EF4-FFF2-40B4-BE49-F238E27FC236}">
                <a16:creationId xmlns:a16="http://schemas.microsoft.com/office/drawing/2014/main" id="{98496AED-23C3-C8F5-EF3F-585F12AEDD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007" y="2000250"/>
            <a:ext cx="4572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93B9F-D745-9BD8-5AE7-C3461CF30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8946" y="760707"/>
            <a:ext cx="6487633" cy="1325563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tx2"/>
                </a:solidFill>
              </a:rPr>
              <a:t>Thank You</a:t>
            </a:r>
          </a:p>
        </p:txBody>
      </p:sp>
      <p:pic>
        <p:nvPicPr>
          <p:cNvPr id="1026" name="Picture 2" descr="Q&amp;A - STM – Sea Traffic Management">
            <a:extLst>
              <a:ext uri="{FF2B5EF4-FFF2-40B4-BE49-F238E27FC236}">
                <a16:creationId xmlns:a16="http://schemas.microsoft.com/office/drawing/2014/main" id="{04A0F225-A0BF-D20F-0457-AF101181EF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8996" y="2086270"/>
            <a:ext cx="6587534" cy="4251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88624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CF2030"/>
      </a:dk2>
      <a:lt2>
        <a:srgbClr val="E8E8E8"/>
      </a:lt2>
      <a:accent1>
        <a:srgbClr val="CF2030"/>
      </a:accent1>
      <a:accent2>
        <a:srgbClr val="64666A"/>
      </a:accent2>
      <a:accent3>
        <a:srgbClr val="C8C8C8"/>
      </a:accent3>
      <a:accent4>
        <a:srgbClr val="F2F2F2"/>
      </a:accent4>
      <a:accent5>
        <a:srgbClr val="FFFFFF"/>
      </a:accent5>
      <a:accent6>
        <a:srgbClr val="000000"/>
      </a:accent6>
      <a:hlink>
        <a:srgbClr val="467886"/>
      </a:hlink>
      <a:folHlink>
        <a:srgbClr val="96607D"/>
      </a:folHlink>
    </a:clrScheme>
    <a:fontScheme name="Custom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4" id="{7EF8D6F7-0D25-4D1A-9C78-07C763272238}" vid="{E5042FCB-73B8-4351-8081-74BA77B9B83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Beyond_PPT_2025_Template</Template>
  <TotalTime>1930</TotalTime>
  <Words>348</Words>
  <Application>Microsoft Office PowerPoint</Application>
  <PresentationFormat>Widescreen</PresentationFormat>
  <Paragraphs>34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Montserrat Bold</vt:lpstr>
      <vt:lpstr>Office Theme</vt:lpstr>
      <vt:lpstr>PowerPoint Presentation</vt:lpstr>
      <vt:lpstr>1. Clear Vision and Mission</vt:lpstr>
      <vt:lpstr>2. Strong Leadership</vt:lpstr>
      <vt:lpstr>3. Organizational Culture and Values</vt:lpstr>
      <vt:lpstr>4. Strategic Planning and Execution</vt:lpstr>
      <vt:lpstr>5. Talent Management and Development</vt:lpstr>
      <vt:lpstr>6. Operational Excellence and Technology</vt:lpstr>
      <vt:lpstr>7. Customer and Stakeholder Focus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Chivin DOUNG</dc:creator>
  <cp:lastModifiedBy>chivin</cp:lastModifiedBy>
  <cp:revision>22</cp:revision>
  <dcterms:created xsi:type="dcterms:W3CDTF">2024-11-19T21:06:51Z</dcterms:created>
  <dcterms:modified xsi:type="dcterms:W3CDTF">2025-12-11T08:39:31Z</dcterms:modified>
</cp:coreProperties>
</file>