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8288000" cy="10287000"/>
  <p:notesSz cx="6858000" cy="9144000"/>
  <p:embeddedFontLst>
    <p:embeddedFont>
      <p:font typeface="Montserrat" panose="00000500000000000000" pitchFamily="50" charset="0"/>
      <p:regular r:id="rId17"/>
      <p:bold r:id="rId18"/>
    </p:embeddedFont>
    <p:embeddedFont>
      <p:font typeface="Montserrat Bold" panose="020B0604020202020204" charset="0"/>
      <p:regular r:id="rId19"/>
    </p:embeddedFont>
    <p:embeddedFont>
      <p:font typeface="Nunito" pitchFamily="2" charset="0"/>
      <p:regular r:id="rId20"/>
      <p:bold r:id="rId21"/>
    </p:embeddedFont>
    <p:embeddedFont>
      <p:font typeface="Nunito Bold" charset="0"/>
      <p:regular r:id="rId22"/>
    </p:embeddedFont>
    <p:embeddedFont>
      <p:font typeface="Raleway" pitchFamily="2" charset="0"/>
      <p:regular r:id="rId23"/>
    </p:embeddedFont>
    <p:embeddedFont>
      <p:font typeface="Raleway Bold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74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10.png"/><Relationship Id="rId7" Type="http://schemas.openxmlformats.org/officeDocument/2006/relationships/package" Target="../embeddings/Microsoft_Excel_Worksheet.xlsx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10.png"/><Relationship Id="rId7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10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10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3.png"/><Relationship Id="rId21" Type="http://schemas.openxmlformats.org/officeDocument/2006/relationships/image" Target="../media/image29.svg"/><Relationship Id="rId7" Type="http://schemas.openxmlformats.org/officeDocument/2006/relationships/image" Target="../media/image10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image" Target="../media/image1.jpeg"/><Relationship Id="rId16" Type="http://schemas.openxmlformats.org/officeDocument/2006/relationships/image" Target="../media/image24.sv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image" Target="../media/image15.png"/><Relationship Id="rId15" Type="http://schemas.openxmlformats.org/officeDocument/2006/relationships/image" Target="../media/image23.png"/><Relationship Id="rId23" Type="http://schemas.openxmlformats.org/officeDocument/2006/relationships/image" Target="../media/image31.svg"/><Relationship Id="rId10" Type="http://schemas.openxmlformats.org/officeDocument/2006/relationships/image" Target="../media/image18.svg"/><Relationship Id="rId19" Type="http://schemas.openxmlformats.org/officeDocument/2006/relationships/image" Target="../media/image27.svg"/><Relationship Id="rId4" Type="http://schemas.openxmlformats.org/officeDocument/2006/relationships/image" Target="../media/image14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Relationship Id="rId22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0.pn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37.svg"/><Relationship Id="rId5" Type="http://schemas.openxmlformats.org/officeDocument/2006/relationships/image" Target="../media/image13.png"/><Relationship Id="rId10" Type="http://schemas.openxmlformats.org/officeDocument/2006/relationships/image" Target="../media/image36.png"/><Relationship Id="rId4" Type="http://schemas.openxmlformats.org/officeDocument/2006/relationships/image" Target="../media/image11.svg"/><Relationship Id="rId9" Type="http://schemas.openxmlformats.org/officeDocument/2006/relationships/image" Target="../media/image3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10.png"/><Relationship Id="rId7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 rot="4590674">
            <a:off x="8672350" y="8666679"/>
            <a:ext cx="9987568" cy="9041999"/>
            <a:chOff x="0" y="0"/>
            <a:chExt cx="5580380" cy="5052060"/>
          </a:xfrm>
        </p:grpSpPr>
        <p:sp>
          <p:nvSpPr>
            <p:cNvPr id="4" name="Freeform 4"/>
            <p:cNvSpPr/>
            <p:nvPr/>
          </p:nvSpPr>
          <p:spPr>
            <a:xfrm>
              <a:off x="-635000" y="-673100"/>
              <a:ext cx="6488430" cy="6027420"/>
            </a:xfrm>
            <a:custGeom>
              <a:avLst/>
              <a:gdLst/>
              <a:ahLst/>
              <a:cxnLst/>
              <a:rect l="l" t="t" r="r" b="b"/>
              <a:pathLst>
                <a:path w="6488430" h="6027420">
                  <a:moveTo>
                    <a:pt x="5344160" y="1055370"/>
                  </a:moveTo>
                  <a:cubicBezTo>
                    <a:pt x="4573270" y="651510"/>
                    <a:pt x="3856990" y="1112520"/>
                    <a:pt x="3284220" y="1112520"/>
                  </a:cubicBezTo>
                  <a:cubicBezTo>
                    <a:pt x="2839720" y="1112520"/>
                    <a:pt x="2001520" y="0"/>
                    <a:pt x="1000760" y="1314450"/>
                  </a:cubicBezTo>
                  <a:cubicBezTo>
                    <a:pt x="0" y="2628900"/>
                    <a:pt x="1247140" y="3865880"/>
                    <a:pt x="2368550" y="4946650"/>
                  </a:cubicBezTo>
                  <a:cubicBezTo>
                    <a:pt x="3489960" y="6027420"/>
                    <a:pt x="5013960" y="6009640"/>
                    <a:pt x="5894070" y="4725670"/>
                  </a:cubicBezTo>
                  <a:cubicBezTo>
                    <a:pt x="6488430" y="3859530"/>
                    <a:pt x="6229350" y="1520190"/>
                    <a:pt x="5344160" y="1055370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3210048" y="0"/>
            <a:ext cx="6286500" cy="10287000"/>
            <a:chOff x="0" y="0"/>
            <a:chExt cx="1655704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55704" cy="2709333"/>
            </a:xfrm>
            <a:custGeom>
              <a:avLst/>
              <a:gdLst/>
              <a:ahLst/>
              <a:cxnLst/>
              <a:rect l="l" t="t" r="r" b="b"/>
              <a:pathLst>
                <a:path w="1655704" h="2709333">
                  <a:moveTo>
                    <a:pt x="123152" y="0"/>
                  </a:moveTo>
                  <a:lnTo>
                    <a:pt x="1532552" y="0"/>
                  </a:lnTo>
                  <a:cubicBezTo>
                    <a:pt x="1565214" y="0"/>
                    <a:pt x="1596538" y="12975"/>
                    <a:pt x="1619634" y="36070"/>
                  </a:cubicBezTo>
                  <a:cubicBezTo>
                    <a:pt x="1642729" y="59166"/>
                    <a:pt x="1655704" y="90490"/>
                    <a:pt x="1655704" y="123152"/>
                  </a:cubicBezTo>
                  <a:lnTo>
                    <a:pt x="1655704" y="2586182"/>
                  </a:lnTo>
                  <a:cubicBezTo>
                    <a:pt x="1655704" y="2654197"/>
                    <a:pt x="1600567" y="2709333"/>
                    <a:pt x="1532552" y="2709333"/>
                  </a:cubicBezTo>
                  <a:lnTo>
                    <a:pt x="123152" y="2709333"/>
                  </a:lnTo>
                  <a:cubicBezTo>
                    <a:pt x="55137" y="2709333"/>
                    <a:pt x="0" y="2654197"/>
                    <a:pt x="0" y="2586182"/>
                  </a:cubicBezTo>
                  <a:lnTo>
                    <a:pt x="0" y="123152"/>
                  </a:lnTo>
                  <a:cubicBezTo>
                    <a:pt x="0" y="55137"/>
                    <a:pt x="55137" y="0"/>
                    <a:pt x="123152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655704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397490" y="2397587"/>
            <a:ext cx="8794998" cy="8794998"/>
          </a:xfrm>
          <a:custGeom>
            <a:avLst/>
            <a:gdLst/>
            <a:ahLst/>
            <a:cxnLst/>
            <a:rect l="l" t="t" r="r" b="b"/>
            <a:pathLst>
              <a:path w="8794998" h="8794998">
                <a:moveTo>
                  <a:pt x="0" y="0"/>
                </a:moveTo>
                <a:lnTo>
                  <a:pt x="8794998" y="0"/>
                </a:lnTo>
                <a:lnTo>
                  <a:pt x="8794998" y="8794998"/>
                </a:lnTo>
                <a:lnTo>
                  <a:pt x="0" y="87949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089557" y="7884319"/>
            <a:ext cx="7429436" cy="1590821"/>
            <a:chOff x="0" y="0"/>
            <a:chExt cx="1956724" cy="41898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56724" cy="418982"/>
            </a:xfrm>
            <a:custGeom>
              <a:avLst/>
              <a:gdLst/>
              <a:ahLst/>
              <a:cxnLst/>
              <a:rect l="l" t="t" r="r" b="b"/>
              <a:pathLst>
                <a:path w="1956724" h="418982">
                  <a:moveTo>
                    <a:pt x="104206" y="0"/>
                  </a:moveTo>
                  <a:lnTo>
                    <a:pt x="1852518" y="0"/>
                  </a:lnTo>
                  <a:cubicBezTo>
                    <a:pt x="1880155" y="0"/>
                    <a:pt x="1906660" y="10979"/>
                    <a:pt x="1926203" y="30521"/>
                  </a:cubicBezTo>
                  <a:cubicBezTo>
                    <a:pt x="1945745" y="50064"/>
                    <a:pt x="1956724" y="76569"/>
                    <a:pt x="1956724" y="104206"/>
                  </a:cubicBezTo>
                  <a:lnTo>
                    <a:pt x="1956724" y="314776"/>
                  </a:lnTo>
                  <a:cubicBezTo>
                    <a:pt x="1956724" y="372327"/>
                    <a:pt x="1910069" y="418982"/>
                    <a:pt x="1852518" y="418982"/>
                  </a:cubicBezTo>
                  <a:lnTo>
                    <a:pt x="104206" y="418982"/>
                  </a:lnTo>
                  <a:cubicBezTo>
                    <a:pt x="76569" y="418982"/>
                    <a:pt x="50064" y="408003"/>
                    <a:pt x="30521" y="388460"/>
                  </a:cubicBezTo>
                  <a:cubicBezTo>
                    <a:pt x="10979" y="368918"/>
                    <a:pt x="0" y="342413"/>
                    <a:pt x="0" y="314776"/>
                  </a:cubicBezTo>
                  <a:lnTo>
                    <a:pt x="0" y="104206"/>
                  </a:lnTo>
                  <a:cubicBezTo>
                    <a:pt x="0" y="76569"/>
                    <a:pt x="10979" y="50064"/>
                    <a:pt x="30521" y="30521"/>
                  </a:cubicBezTo>
                  <a:cubicBezTo>
                    <a:pt x="50064" y="10979"/>
                    <a:pt x="76569" y="0"/>
                    <a:pt x="104206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956724" cy="4761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rot="9307463">
            <a:off x="-1036304" y="170688"/>
            <a:ext cx="7315200" cy="2432304"/>
          </a:xfrm>
          <a:custGeom>
            <a:avLst/>
            <a:gdLst/>
            <a:ahLst/>
            <a:cxnLst/>
            <a:rect l="l" t="t" r="r" b="b"/>
            <a:pathLst>
              <a:path w="7315200" h="2432304">
                <a:moveTo>
                  <a:pt x="0" y="0"/>
                </a:moveTo>
                <a:lnTo>
                  <a:pt x="7315200" y="0"/>
                </a:lnTo>
                <a:lnTo>
                  <a:pt x="7315200" y="2432304"/>
                </a:lnTo>
                <a:lnTo>
                  <a:pt x="0" y="24323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028700" y="3525163"/>
            <a:ext cx="11534303" cy="2337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sz="7200" b="1" dirty="0">
                <a:solidFill>
                  <a:srgbClr val="185D6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Five Stages of Team Development</a:t>
            </a:r>
          </a:p>
        </p:txBody>
      </p:sp>
      <p:sp>
        <p:nvSpPr>
          <p:cNvPr id="22" name="Freeform 22"/>
          <p:cNvSpPr/>
          <p:nvPr/>
        </p:nvSpPr>
        <p:spPr>
          <a:xfrm>
            <a:off x="2404457" y="9258300"/>
            <a:ext cx="433679" cy="433679"/>
          </a:xfrm>
          <a:custGeom>
            <a:avLst/>
            <a:gdLst/>
            <a:ahLst/>
            <a:cxnLst/>
            <a:rect l="l" t="t" r="r" b="b"/>
            <a:pathLst>
              <a:path w="433679" h="433679">
                <a:moveTo>
                  <a:pt x="0" y="0"/>
                </a:moveTo>
                <a:lnTo>
                  <a:pt x="433679" y="0"/>
                </a:lnTo>
                <a:lnTo>
                  <a:pt x="433679" y="433679"/>
                </a:lnTo>
                <a:lnTo>
                  <a:pt x="0" y="4336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28700" y="258550"/>
            <a:ext cx="4022148" cy="1540300"/>
          </a:xfrm>
          <a:custGeom>
            <a:avLst/>
            <a:gdLst/>
            <a:ahLst/>
            <a:cxnLst/>
            <a:rect l="l" t="t" r="r" b="b"/>
            <a:pathLst>
              <a:path w="4022148" h="1540300">
                <a:moveTo>
                  <a:pt x="0" y="0"/>
                </a:moveTo>
                <a:lnTo>
                  <a:pt x="4022148" y="0"/>
                </a:lnTo>
                <a:lnTo>
                  <a:pt x="4022148" y="1540300"/>
                </a:lnTo>
                <a:lnTo>
                  <a:pt x="0" y="15403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75281" b="-85846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714564" y="8005246"/>
            <a:ext cx="6804430" cy="1291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Prepared by : </a:t>
            </a:r>
            <a:r>
              <a:rPr lang="en-US" sz="24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Mr. Chivin DOUNG</a:t>
            </a:r>
          </a:p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Co-Founder &amp; GM @ Elevate Solution Partners</a:t>
            </a:r>
          </a:p>
          <a:p>
            <a:pPr algn="l">
              <a:lnSpc>
                <a:spcPts val="3359"/>
              </a:lnSpc>
            </a:pPr>
            <a:r>
              <a:rPr lang="en-US" sz="2400" dirty="0" err="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Ph.D</a:t>
            </a:r>
            <a:r>
              <a:rPr lang="en-US" sz="2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Candi, Coach, Mentor, Consultant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609569" y="9518477"/>
            <a:ext cx="4130675" cy="419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Date : August 2025</a:t>
            </a:r>
          </a:p>
        </p:txBody>
      </p:sp>
      <p:pic>
        <p:nvPicPr>
          <p:cNvPr id="17" name="Picture 2" descr="Tuckman's Five Stages of Team Development. Still Relevant? | Alun Gathergood">
            <a:extLst>
              <a:ext uri="{FF2B5EF4-FFF2-40B4-BE49-F238E27FC236}">
                <a16:creationId xmlns:a16="http://schemas.microsoft.com/office/drawing/2014/main" id="{11C5B0F3-1AB6-2ABD-225C-F751E1D8F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352" y="2092284"/>
            <a:ext cx="6529664" cy="652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41404" y="276225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KNOW YOURSELF, CHOOSE YOUR METHOD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F2E053F8-AC20-178C-8648-0264939AE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3378577"/>
              </p:ext>
            </p:extLst>
          </p:nvPr>
        </p:nvGraphicFramePr>
        <p:xfrm>
          <a:off x="304800" y="1557650"/>
          <a:ext cx="21488400" cy="10977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21196325" imgH="9626425" progId="Excel.Sheet.12">
                  <p:embed/>
                </p:oleObj>
              </mc:Choice>
              <mc:Fallback>
                <p:oleObj name="Worksheet" r:id="rId7" imgW="21196325" imgH="9626425" progId="Excel.Sheet.12">
                  <p:embed/>
                  <p:pic>
                    <p:nvPicPr>
                      <p:cNvPr id="15" name="Object 1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4800" y="1557650"/>
                        <a:ext cx="21488400" cy="10977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32573" y="3152299"/>
            <a:ext cx="4217154" cy="2841307"/>
          </a:xfrm>
          <a:custGeom>
            <a:avLst/>
            <a:gdLst/>
            <a:ahLst/>
            <a:cxnLst/>
            <a:rect l="l" t="t" r="r" b="b"/>
            <a:pathLst>
              <a:path w="4217154" h="2841307">
                <a:moveTo>
                  <a:pt x="0" y="0"/>
                </a:moveTo>
                <a:lnTo>
                  <a:pt x="4217154" y="0"/>
                </a:lnTo>
                <a:lnTo>
                  <a:pt x="4217154" y="2841308"/>
                </a:lnTo>
                <a:lnTo>
                  <a:pt x="0" y="28413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441404" y="276225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WORK BEST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459122" y="1645920"/>
            <a:ext cx="10238078" cy="1506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D – Dominance</a:t>
            </a:r>
          </a:p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Focus on: Outcomes and deadlines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69992" y="3666649"/>
            <a:ext cx="12389308" cy="5480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Tips: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Use time blocking to control the day and avoid distractions.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Identify top 3 priorities daily — avoid overloading with non-essential tasks.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Set short, measurable goals with clear deadlines.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Delegate tasks that slow you down.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4869992" y="3666649"/>
            <a:ext cx="12389308" cy="6270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Tips: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Use visual planners (whiteboards, colorful apps).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Break tasks into short, exciting sprints (Pomodoro works well).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Schedule buffer times for creative breaks or conversations.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Use reminders and accountability partners to stay on track.</a:t>
            </a:r>
          </a:p>
        </p:txBody>
      </p:sp>
      <p:sp>
        <p:nvSpPr>
          <p:cNvPr id="15" name="Freeform 15"/>
          <p:cNvSpPr/>
          <p:nvPr/>
        </p:nvSpPr>
        <p:spPr>
          <a:xfrm>
            <a:off x="321834" y="3152299"/>
            <a:ext cx="4427893" cy="3437152"/>
          </a:xfrm>
          <a:custGeom>
            <a:avLst/>
            <a:gdLst/>
            <a:ahLst/>
            <a:cxnLst/>
            <a:rect l="l" t="t" r="r" b="b"/>
            <a:pathLst>
              <a:path w="4427893" h="3437152">
                <a:moveTo>
                  <a:pt x="0" y="0"/>
                </a:moveTo>
                <a:lnTo>
                  <a:pt x="4427893" y="0"/>
                </a:lnTo>
                <a:lnTo>
                  <a:pt x="4427893" y="3437152"/>
                </a:lnTo>
                <a:lnTo>
                  <a:pt x="0" y="34371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41404" y="276225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WORK BEST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622704" y="1645920"/>
            <a:ext cx="11141296" cy="1506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I – Influence</a:t>
            </a:r>
          </a:p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Focus on: Visual and interactive systems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29768" y="2857091"/>
            <a:ext cx="4460488" cy="4114800"/>
          </a:xfrm>
          <a:custGeom>
            <a:avLst/>
            <a:gdLst/>
            <a:ahLst/>
            <a:cxnLst/>
            <a:rect l="l" t="t" r="r" b="b"/>
            <a:pathLst>
              <a:path w="4460488" h="4114800">
                <a:moveTo>
                  <a:pt x="0" y="0"/>
                </a:moveTo>
                <a:lnTo>
                  <a:pt x="4460488" y="0"/>
                </a:lnTo>
                <a:lnTo>
                  <a:pt x="44604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5328010" y="4028599"/>
            <a:ext cx="12389308" cy="4689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Tips: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Create a daily and weekly schedule to reduce stress.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Build in transition time between tasks to reduce overload.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Use checklists to track progress without overwhelm.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Practice saying “no” or “not now” to protect time.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1404" y="276225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WORK BEST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040316" y="1645920"/>
            <a:ext cx="10495084" cy="1506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S – Steadiness</a:t>
            </a:r>
          </a:p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Focus on: Routines and predictability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29768" y="2857091"/>
            <a:ext cx="4460488" cy="4114800"/>
          </a:xfrm>
          <a:custGeom>
            <a:avLst/>
            <a:gdLst/>
            <a:ahLst/>
            <a:cxnLst/>
            <a:rect l="l" t="t" r="r" b="b"/>
            <a:pathLst>
              <a:path w="4460488" h="4114800">
                <a:moveTo>
                  <a:pt x="0" y="0"/>
                </a:moveTo>
                <a:lnTo>
                  <a:pt x="4460488" y="0"/>
                </a:lnTo>
                <a:lnTo>
                  <a:pt x="44604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5328010" y="4028599"/>
            <a:ext cx="12520171" cy="5480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1"/>
              </a:lnSpc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Tips: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Set clear criteria for “done” — avoid perfection paralysis.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Use time estimations to avoid over-planning.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Prioritize tasks using Eisenhower Matrix or ABC method.</a:t>
            </a:r>
          </a:p>
          <a:p>
            <a:pPr marL="783879" lvl="1" indent="-391939" algn="l">
              <a:lnSpc>
                <a:spcPts val="6281"/>
              </a:lnSpc>
              <a:buFont typeface="Arial"/>
              <a:buChar char="•"/>
            </a:pPr>
            <a:r>
              <a:rPr lang="en-US" sz="363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Schedule review time at the end of day to adjust plans.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1404" y="276225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WHAT WORK BEST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93558" y="1645920"/>
            <a:ext cx="9408441" cy="1506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C – Compliant</a:t>
            </a:r>
          </a:p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7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Focus on: Accuracy and planning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2655042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632028" y="662940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504510" y="5500883"/>
            <a:ext cx="3278980" cy="3266684"/>
          </a:xfrm>
          <a:custGeom>
            <a:avLst/>
            <a:gdLst/>
            <a:ahLst/>
            <a:cxnLst/>
            <a:rect l="l" t="t" r="r" b="b"/>
            <a:pathLst>
              <a:path w="3278980" h="3266684">
                <a:moveTo>
                  <a:pt x="0" y="0"/>
                </a:moveTo>
                <a:lnTo>
                  <a:pt x="3278980" y="0"/>
                </a:lnTo>
                <a:lnTo>
                  <a:pt x="3278980" y="3266684"/>
                </a:lnTo>
                <a:lnTo>
                  <a:pt x="0" y="32666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107457" y="3392412"/>
            <a:ext cx="14953429" cy="1219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THANK YOU?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4375" y="-2971154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3139711"/>
            <a:chOff x="0" y="0"/>
            <a:chExt cx="4816593" cy="8269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826920"/>
            </a:xfrm>
            <a:custGeom>
              <a:avLst/>
              <a:gdLst/>
              <a:ahLst/>
              <a:cxnLst/>
              <a:rect l="l" t="t" r="r" b="b"/>
              <a:pathLst>
                <a:path w="4816592" h="826920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784586"/>
                  </a:lnTo>
                  <a:cubicBezTo>
                    <a:pt x="4816592" y="795814"/>
                    <a:pt x="4812132" y="806582"/>
                    <a:pt x="4804193" y="814521"/>
                  </a:cubicBezTo>
                  <a:cubicBezTo>
                    <a:pt x="4796254" y="822460"/>
                    <a:pt x="4785487" y="826920"/>
                    <a:pt x="4774259" y="826920"/>
                  </a:cubicBezTo>
                  <a:lnTo>
                    <a:pt x="42333" y="826920"/>
                  </a:lnTo>
                  <a:cubicBezTo>
                    <a:pt x="31106" y="826920"/>
                    <a:pt x="20338" y="822460"/>
                    <a:pt x="12399" y="814521"/>
                  </a:cubicBezTo>
                  <a:cubicBezTo>
                    <a:pt x="4460" y="806582"/>
                    <a:pt x="0" y="795814"/>
                    <a:pt x="0" y="784586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884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4" name="Picture 2" descr="How to guide your team from forming to performing">
            <a:extLst>
              <a:ext uri="{FF2B5EF4-FFF2-40B4-BE49-F238E27FC236}">
                <a16:creationId xmlns:a16="http://schemas.microsoft.com/office/drawing/2014/main" id="{DB679F68-0605-9563-447E-ACA3ACD8A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38337"/>
            <a:ext cx="14712315" cy="827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593278"/>
            <a:chOff x="0" y="0"/>
            <a:chExt cx="4816593" cy="6830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83003"/>
            </a:xfrm>
            <a:custGeom>
              <a:avLst/>
              <a:gdLst/>
              <a:ahLst/>
              <a:cxnLst/>
              <a:rect l="l" t="t" r="r" b="b"/>
              <a:pathLst>
                <a:path w="4816592" h="683003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640670"/>
                  </a:lnTo>
                  <a:cubicBezTo>
                    <a:pt x="4816592" y="651897"/>
                    <a:pt x="4812132" y="662665"/>
                    <a:pt x="4804193" y="670604"/>
                  </a:cubicBezTo>
                  <a:cubicBezTo>
                    <a:pt x="4796254" y="678543"/>
                    <a:pt x="4785487" y="683003"/>
                    <a:pt x="4774259" y="683003"/>
                  </a:cubicBezTo>
                  <a:lnTo>
                    <a:pt x="42333" y="683003"/>
                  </a:lnTo>
                  <a:cubicBezTo>
                    <a:pt x="31106" y="683003"/>
                    <a:pt x="20338" y="678543"/>
                    <a:pt x="12399" y="670604"/>
                  </a:cubicBezTo>
                  <a:cubicBezTo>
                    <a:pt x="4460" y="662665"/>
                    <a:pt x="0" y="651897"/>
                    <a:pt x="0" y="640670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740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8700" y="52387"/>
            <a:ext cx="14953429" cy="103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>
                <a:solidFill>
                  <a:srgbClr val="FAFAFA"/>
                </a:solidFill>
                <a:latin typeface="Montserrat"/>
                <a:ea typeface="Montserrat"/>
                <a:cs typeface="Montserrat"/>
                <a:sym typeface="Montserrat"/>
              </a:rPr>
              <a:t>FORMING</a:t>
            </a:r>
            <a:endParaRPr lang="en-US" sz="6299" dirty="0">
              <a:solidFill>
                <a:srgbClr val="FAFAF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28700" y="2162682"/>
            <a:ext cx="16230600" cy="7095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33"/>
              </a:lnSpc>
            </a:pP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Time management is the </a:t>
            </a:r>
            <a:r>
              <a:rPr lang="en-US" sz="3399" b="1" i="1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process of planning and controlling </a:t>
            </a: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how you spend your time on </a:t>
            </a:r>
            <a:r>
              <a:rPr lang="en-US" sz="3399" i="1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specific tasks and activities</a:t>
            </a: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. It’s about organizing your day in a way that helps you be </a:t>
            </a:r>
            <a:r>
              <a:rPr lang="en-US" sz="3399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more productive</a:t>
            </a: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399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focused, and less stressed</a:t>
            </a: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, making sure the </a:t>
            </a:r>
            <a:r>
              <a:rPr lang="en-US" sz="3399" i="1" u="sng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most important work gets done</a:t>
            </a: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, not just the urgent.</a:t>
            </a:r>
          </a:p>
          <a:p>
            <a:pPr algn="l">
              <a:lnSpc>
                <a:spcPts val="5133"/>
              </a:lnSpc>
            </a:pP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It includes skills like:</a:t>
            </a:r>
          </a:p>
          <a:p>
            <a:pPr marL="734055" lvl="1" indent="-367027" algn="l">
              <a:lnSpc>
                <a:spcPts val="5133"/>
              </a:lnSpc>
              <a:buFont typeface="Arial"/>
              <a:buChar char="•"/>
            </a:pP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Setting priorities</a:t>
            </a:r>
          </a:p>
          <a:p>
            <a:pPr marL="734055" lvl="1" indent="-367027" algn="l">
              <a:lnSpc>
                <a:spcPts val="5133"/>
              </a:lnSpc>
              <a:buFont typeface="Arial"/>
              <a:buChar char="•"/>
            </a:pP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Scheduling tasks</a:t>
            </a:r>
          </a:p>
          <a:p>
            <a:pPr marL="734055" lvl="1" indent="-367027" algn="l">
              <a:lnSpc>
                <a:spcPts val="5133"/>
              </a:lnSpc>
              <a:buFont typeface="Arial"/>
              <a:buChar char="•"/>
            </a:pP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Avoiding distractions</a:t>
            </a:r>
          </a:p>
          <a:p>
            <a:pPr marL="734055" lvl="1" indent="-367027" algn="l">
              <a:lnSpc>
                <a:spcPts val="5133"/>
              </a:lnSpc>
              <a:buFont typeface="Arial"/>
              <a:buChar char="•"/>
            </a:pP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Meeting deadlines</a:t>
            </a:r>
          </a:p>
          <a:p>
            <a:pPr marL="734055" lvl="1" indent="-367027" algn="l">
              <a:lnSpc>
                <a:spcPts val="5133"/>
              </a:lnSpc>
              <a:buFont typeface="Arial"/>
              <a:buChar char="•"/>
            </a:pPr>
            <a:r>
              <a:rPr lang="en-US" sz="3399" dirty="0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Balancing workload and rest</a:t>
            </a:r>
          </a:p>
          <a:p>
            <a:pPr algn="l">
              <a:lnSpc>
                <a:spcPts val="5133"/>
              </a:lnSpc>
            </a:pPr>
            <a:endParaRPr lang="en-US" sz="3399" dirty="0">
              <a:solidFill>
                <a:srgbClr val="126A8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3289053" y="6103320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400000">
            <a:off x="221706" y="2033070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Freeform 14"/>
          <p:cNvSpPr/>
          <p:nvPr/>
        </p:nvSpPr>
        <p:spPr>
          <a:xfrm rot="5400000">
            <a:off x="-654900" y="2085666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7" y="0"/>
                </a:lnTo>
                <a:lnTo>
                  <a:pt x="5113957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5" name="Group 15"/>
          <p:cNvGrpSpPr/>
          <p:nvPr/>
        </p:nvGrpSpPr>
        <p:grpSpPr>
          <a:xfrm>
            <a:off x="836889" y="1494125"/>
            <a:ext cx="3038606" cy="3999239"/>
            <a:chOff x="0" y="0"/>
            <a:chExt cx="1560881" cy="205434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149076" y="3498716"/>
            <a:ext cx="2546127" cy="343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High Productivity</a:t>
            </a:r>
          </a:p>
        </p:txBody>
      </p:sp>
      <p:sp>
        <p:nvSpPr>
          <p:cNvPr id="19" name="Freeform 19"/>
          <p:cNvSpPr/>
          <p:nvPr/>
        </p:nvSpPr>
        <p:spPr>
          <a:xfrm rot="5400000">
            <a:off x="3450033" y="2033070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 rot="5400000">
            <a:off x="2573427" y="2085666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7" y="0"/>
                </a:lnTo>
                <a:lnTo>
                  <a:pt x="5113957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1" name="Group 21"/>
          <p:cNvGrpSpPr/>
          <p:nvPr/>
        </p:nvGrpSpPr>
        <p:grpSpPr>
          <a:xfrm>
            <a:off x="4065216" y="1494125"/>
            <a:ext cx="3038606" cy="3999239"/>
            <a:chOff x="0" y="0"/>
            <a:chExt cx="1560881" cy="205434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4377403" y="3498716"/>
            <a:ext cx="2546127" cy="68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Improved Decision-Making</a:t>
            </a:r>
          </a:p>
        </p:txBody>
      </p:sp>
      <p:sp>
        <p:nvSpPr>
          <p:cNvPr id="25" name="Freeform 25"/>
          <p:cNvSpPr/>
          <p:nvPr/>
        </p:nvSpPr>
        <p:spPr>
          <a:xfrm rot="5400000">
            <a:off x="6659078" y="2033070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6" name="Freeform 26"/>
          <p:cNvSpPr/>
          <p:nvPr/>
        </p:nvSpPr>
        <p:spPr>
          <a:xfrm rot="5400000">
            <a:off x="5782472" y="2085666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7" y="0"/>
                </a:lnTo>
                <a:lnTo>
                  <a:pt x="5113957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7" name="Group 27"/>
          <p:cNvGrpSpPr/>
          <p:nvPr/>
        </p:nvGrpSpPr>
        <p:grpSpPr>
          <a:xfrm>
            <a:off x="7274261" y="1494125"/>
            <a:ext cx="3038606" cy="3999239"/>
            <a:chOff x="0" y="0"/>
            <a:chExt cx="1560881" cy="205434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7586448" y="3498716"/>
            <a:ext cx="2546127" cy="343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Helps You Prioritize</a:t>
            </a:r>
          </a:p>
        </p:txBody>
      </p:sp>
      <p:sp>
        <p:nvSpPr>
          <p:cNvPr id="31" name="Freeform 31"/>
          <p:cNvSpPr/>
          <p:nvPr/>
        </p:nvSpPr>
        <p:spPr>
          <a:xfrm rot="5400000">
            <a:off x="9868123" y="2033070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2" name="Freeform 32"/>
          <p:cNvSpPr/>
          <p:nvPr/>
        </p:nvSpPr>
        <p:spPr>
          <a:xfrm rot="5400000">
            <a:off x="8991516" y="2085666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3" name="Group 33"/>
          <p:cNvGrpSpPr/>
          <p:nvPr/>
        </p:nvGrpSpPr>
        <p:grpSpPr>
          <a:xfrm>
            <a:off x="10483306" y="1494125"/>
            <a:ext cx="3038606" cy="3999239"/>
            <a:chOff x="0" y="0"/>
            <a:chExt cx="1560881" cy="2054342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10795493" y="3498716"/>
            <a:ext cx="2546127" cy="343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Reduces Stress</a:t>
            </a:r>
          </a:p>
        </p:txBody>
      </p:sp>
      <p:sp>
        <p:nvSpPr>
          <p:cNvPr id="37" name="Freeform 37"/>
          <p:cNvSpPr/>
          <p:nvPr/>
        </p:nvSpPr>
        <p:spPr>
          <a:xfrm rot="5400000">
            <a:off x="13077168" y="2033070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8" name="Freeform 38"/>
          <p:cNvSpPr/>
          <p:nvPr/>
        </p:nvSpPr>
        <p:spPr>
          <a:xfrm rot="5400000">
            <a:off x="12200561" y="2085666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9" name="Group 39"/>
          <p:cNvGrpSpPr/>
          <p:nvPr/>
        </p:nvGrpSpPr>
        <p:grpSpPr>
          <a:xfrm>
            <a:off x="13692351" y="1494125"/>
            <a:ext cx="3038606" cy="3999239"/>
            <a:chOff x="0" y="0"/>
            <a:chExt cx="1560881" cy="2054342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7">
              <a:alphaModFix amt="16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1479071" y="1851376"/>
            <a:ext cx="1323885" cy="1145161"/>
          </a:xfrm>
          <a:custGeom>
            <a:avLst/>
            <a:gdLst/>
            <a:ahLst/>
            <a:cxnLst/>
            <a:rect l="l" t="t" r="r" b="b"/>
            <a:pathLst>
              <a:path w="1323885" h="1145161">
                <a:moveTo>
                  <a:pt x="0" y="0"/>
                </a:moveTo>
                <a:lnTo>
                  <a:pt x="1323885" y="0"/>
                </a:lnTo>
                <a:lnTo>
                  <a:pt x="1323885" y="1145161"/>
                </a:lnTo>
                <a:lnTo>
                  <a:pt x="0" y="11451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4863192" y="1687348"/>
            <a:ext cx="1310735" cy="1623658"/>
          </a:xfrm>
          <a:custGeom>
            <a:avLst/>
            <a:gdLst/>
            <a:ahLst/>
            <a:cxnLst/>
            <a:rect l="l" t="t" r="r" b="b"/>
            <a:pathLst>
              <a:path w="1310735" h="1623658">
                <a:moveTo>
                  <a:pt x="0" y="0"/>
                </a:moveTo>
                <a:lnTo>
                  <a:pt x="1310734" y="0"/>
                </a:lnTo>
                <a:lnTo>
                  <a:pt x="1310734" y="1623658"/>
                </a:lnTo>
                <a:lnTo>
                  <a:pt x="0" y="16236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46"/>
          <p:cNvSpPr/>
          <p:nvPr/>
        </p:nvSpPr>
        <p:spPr>
          <a:xfrm>
            <a:off x="7917737" y="1737430"/>
            <a:ext cx="1734402" cy="1573576"/>
          </a:xfrm>
          <a:custGeom>
            <a:avLst/>
            <a:gdLst/>
            <a:ahLst/>
            <a:cxnLst/>
            <a:rect l="l" t="t" r="r" b="b"/>
            <a:pathLst>
              <a:path w="1734402" h="1573576">
                <a:moveTo>
                  <a:pt x="0" y="0"/>
                </a:moveTo>
                <a:lnTo>
                  <a:pt x="1734402" y="0"/>
                </a:lnTo>
                <a:lnTo>
                  <a:pt x="1734402" y="1573576"/>
                </a:lnTo>
                <a:lnTo>
                  <a:pt x="0" y="157357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11029157" y="1792933"/>
            <a:ext cx="1980013" cy="1472635"/>
          </a:xfrm>
          <a:custGeom>
            <a:avLst/>
            <a:gdLst/>
            <a:ahLst/>
            <a:cxnLst/>
            <a:rect l="l" t="t" r="r" b="b"/>
            <a:pathLst>
              <a:path w="1980013" h="1472635">
                <a:moveTo>
                  <a:pt x="0" y="0"/>
                </a:moveTo>
                <a:lnTo>
                  <a:pt x="1980013" y="0"/>
                </a:lnTo>
                <a:lnTo>
                  <a:pt x="1980013" y="1472634"/>
                </a:lnTo>
                <a:lnTo>
                  <a:pt x="0" y="147263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48" name="TextBox 48"/>
          <p:cNvSpPr txBox="1"/>
          <p:nvPr/>
        </p:nvSpPr>
        <p:spPr>
          <a:xfrm>
            <a:off x="1028700" y="4473785"/>
            <a:ext cx="2500882" cy="1034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You get more done in less time when your schedule is structured.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4316378" y="4706667"/>
            <a:ext cx="2536282" cy="1034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When your mind is clear, it’s easier to make smart choices.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7674170" y="4385845"/>
            <a:ext cx="2261251" cy="1034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You focus on what’s truly important, not just what’s urgent.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0848182" y="4380080"/>
            <a:ext cx="2448685" cy="1034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A clear plan reduces last-minute pressure and anxiety.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3865289" y="4706667"/>
            <a:ext cx="2692730" cy="68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More time = more focus = fewer mistakes.</a:t>
            </a:r>
          </a:p>
        </p:txBody>
      </p:sp>
      <p:sp>
        <p:nvSpPr>
          <p:cNvPr id="53" name="Freeform 5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4" name="Freeform 54"/>
          <p:cNvSpPr/>
          <p:nvPr/>
        </p:nvSpPr>
        <p:spPr>
          <a:xfrm rot="5400000">
            <a:off x="1682381" y="6474915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7" y="0"/>
                </a:lnTo>
                <a:lnTo>
                  <a:pt x="5113957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5" name="Freeform 55"/>
          <p:cNvSpPr/>
          <p:nvPr/>
        </p:nvSpPr>
        <p:spPr>
          <a:xfrm rot="5400000">
            <a:off x="805774" y="6527512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8"/>
                </a:lnTo>
                <a:lnTo>
                  <a:pt x="0" y="29213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6" name="Group 56"/>
          <p:cNvGrpSpPr/>
          <p:nvPr/>
        </p:nvGrpSpPr>
        <p:grpSpPr>
          <a:xfrm>
            <a:off x="2297563" y="5935970"/>
            <a:ext cx="3038606" cy="3999239"/>
            <a:chOff x="0" y="0"/>
            <a:chExt cx="1560881" cy="2054342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9" name="Freeform 59"/>
          <p:cNvSpPr/>
          <p:nvPr/>
        </p:nvSpPr>
        <p:spPr>
          <a:xfrm rot="5400000">
            <a:off x="4910708" y="6474915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7" y="0"/>
                </a:lnTo>
                <a:lnTo>
                  <a:pt x="5113957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0" name="Freeform 60"/>
          <p:cNvSpPr/>
          <p:nvPr/>
        </p:nvSpPr>
        <p:spPr>
          <a:xfrm rot="5400000">
            <a:off x="4034101" y="6527512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8"/>
                </a:lnTo>
                <a:lnTo>
                  <a:pt x="0" y="29213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61" name="Group 61"/>
          <p:cNvGrpSpPr/>
          <p:nvPr/>
        </p:nvGrpSpPr>
        <p:grpSpPr>
          <a:xfrm>
            <a:off x="5525890" y="5935970"/>
            <a:ext cx="3038606" cy="3999239"/>
            <a:chOff x="0" y="0"/>
            <a:chExt cx="1560881" cy="2054342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4" name="TextBox 64"/>
          <p:cNvSpPr txBox="1"/>
          <p:nvPr/>
        </p:nvSpPr>
        <p:spPr>
          <a:xfrm>
            <a:off x="5836383" y="8101610"/>
            <a:ext cx="2546127" cy="343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Builds Self-Discipline</a:t>
            </a:r>
          </a:p>
        </p:txBody>
      </p:sp>
      <p:sp>
        <p:nvSpPr>
          <p:cNvPr id="65" name="Freeform 65"/>
          <p:cNvSpPr/>
          <p:nvPr/>
        </p:nvSpPr>
        <p:spPr>
          <a:xfrm rot="5400000">
            <a:off x="8119753" y="6474915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7" y="0"/>
                </a:lnTo>
                <a:lnTo>
                  <a:pt x="5113957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6" name="Freeform 66"/>
          <p:cNvSpPr/>
          <p:nvPr/>
        </p:nvSpPr>
        <p:spPr>
          <a:xfrm rot="5400000">
            <a:off x="7243146" y="6527512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8"/>
                </a:lnTo>
                <a:lnTo>
                  <a:pt x="0" y="29213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67" name="Group 67"/>
          <p:cNvGrpSpPr/>
          <p:nvPr/>
        </p:nvGrpSpPr>
        <p:grpSpPr>
          <a:xfrm>
            <a:off x="8734935" y="5935970"/>
            <a:ext cx="3038606" cy="3999239"/>
            <a:chOff x="0" y="0"/>
            <a:chExt cx="1560881" cy="2054342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9" name="TextBox 69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9047122" y="7940561"/>
            <a:ext cx="2546127" cy="68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Supports Goal Achievement</a:t>
            </a:r>
          </a:p>
        </p:txBody>
      </p:sp>
      <p:sp>
        <p:nvSpPr>
          <p:cNvPr id="71" name="Freeform 71"/>
          <p:cNvSpPr/>
          <p:nvPr/>
        </p:nvSpPr>
        <p:spPr>
          <a:xfrm rot="5400000">
            <a:off x="11328798" y="6474915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7" y="0"/>
                </a:lnTo>
                <a:lnTo>
                  <a:pt x="5113957" y="2921349"/>
                </a:lnTo>
                <a:lnTo>
                  <a:pt x="0" y="29213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2" name="Freeform 72"/>
          <p:cNvSpPr/>
          <p:nvPr/>
        </p:nvSpPr>
        <p:spPr>
          <a:xfrm rot="5400000">
            <a:off x="10452191" y="6527512"/>
            <a:ext cx="5113958" cy="2921348"/>
          </a:xfrm>
          <a:custGeom>
            <a:avLst/>
            <a:gdLst/>
            <a:ahLst/>
            <a:cxnLst/>
            <a:rect l="l" t="t" r="r" b="b"/>
            <a:pathLst>
              <a:path w="5113958" h="2921348">
                <a:moveTo>
                  <a:pt x="0" y="0"/>
                </a:moveTo>
                <a:lnTo>
                  <a:pt x="5113958" y="0"/>
                </a:lnTo>
                <a:lnTo>
                  <a:pt x="5113958" y="2921348"/>
                </a:lnTo>
                <a:lnTo>
                  <a:pt x="0" y="29213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73" name="Group 73"/>
          <p:cNvGrpSpPr/>
          <p:nvPr/>
        </p:nvGrpSpPr>
        <p:grpSpPr>
          <a:xfrm>
            <a:off x="11943980" y="5935970"/>
            <a:ext cx="3038606" cy="3999239"/>
            <a:chOff x="0" y="0"/>
            <a:chExt cx="1560881" cy="2054342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1560881" cy="2054342"/>
            </a:xfrm>
            <a:custGeom>
              <a:avLst/>
              <a:gdLst/>
              <a:ahLst/>
              <a:cxnLst/>
              <a:rect l="l" t="t" r="r" b="b"/>
              <a:pathLst>
                <a:path w="1560881" h="2054342">
                  <a:moveTo>
                    <a:pt x="84079" y="0"/>
                  </a:moveTo>
                  <a:lnTo>
                    <a:pt x="1476802" y="0"/>
                  </a:lnTo>
                  <a:cubicBezTo>
                    <a:pt x="1499101" y="0"/>
                    <a:pt x="1520487" y="8858"/>
                    <a:pt x="1536255" y="24626"/>
                  </a:cubicBezTo>
                  <a:cubicBezTo>
                    <a:pt x="1552023" y="40394"/>
                    <a:pt x="1560881" y="61780"/>
                    <a:pt x="1560881" y="84079"/>
                  </a:cubicBezTo>
                  <a:lnTo>
                    <a:pt x="1560881" y="1970263"/>
                  </a:lnTo>
                  <a:cubicBezTo>
                    <a:pt x="1560881" y="2016699"/>
                    <a:pt x="1523238" y="2054342"/>
                    <a:pt x="1476802" y="2054342"/>
                  </a:cubicBezTo>
                  <a:lnTo>
                    <a:pt x="84079" y="2054342"/>
                  </a:lnTo>
                  <a:cubicBezTo>
                    <a:pt x="37644" y="2054342"/>
                    <a:pt x="0" y="2016699"/>
                    <a:pt x="0" y="1970263"/>
                  </a:cubicBezTo>
                  <a:lnTo>
                    <a:pt x="0" y="84079"/>
                  </a:lnTo>
                  <a:cubicBezTo>
                    <a:pt x="0" y="37644"/>
                    <a:pt x="37644" y="0"/>
                    <a:pt x="840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-38100"/>
              <a:ext cx="1560881" cy="2092442"/>
            </a:xfrm>
            <a:prstGeom prst="rect">
              <a:avLst/>
            </a:prstGeom>
          </p:spPr>
          <p:txBody>
            <a:bodyPr lIns="48417" tIns="48417" rIns="48417" bIns="4841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6" name="Freeform 76"/>
          <p:cNvSpPr/>
          <p:nvPr/>
        </p:nvSpPr>
        <p:spPr>
          <a:xfrm>
            <a:off x="3115966" y="6179275"/>
            <a:ext cx="1366740" cy="1828414"/>
          </a:xfrm>
          <a:custGeom>
            <a:avLst/>
            <a:gdLst/>
            <a:ahLst/>
            <a:cxnLst/>
            <a:rect l="l" t="t" r="r" b="b"/>
            <a:pathLst>
              <a:path w="1366740" h="1828414">
                <a:moveTo>
                  <a:pt x="0" y="0"/>
                </a:moveTo>
                <a:lnTo>
                  <a:pt x="1366740" y="0"/>
                </a:lnTo>
                <a:lnTo>
                  <a:pt x="1366740" y="1828414"/>
                </a:lnTo>
                <a:lnTo>
                  <a:pt x="0" y="182841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77" name="Freeform 77"/>
          <p:cNvSpPr/>
          <p:nvPr/>
        </p:nvSpPr>
        <p:spPr>
          <a:xfrm>
            <a:off x="6007012" y="6341445"/>
            <a:ext cx="2023788" cy="1538079"/>
          </a:xfrm>
          <a:custGeom>
            <a:avLst/>
            <a:gdLst/>
            <a:ahLst/>
            <a:cxnLst/>
            <a:rect l="l" t="t" r="r" b="b"/>
            <a:pathLst>
              <a:path w="2023788" h="1538079">
                <a:moveTo>
                  <a:pt x="0" y="0"/>
                </a:moveTo>
                <a:lnTo>
                  <a:pt x="2023788" y="0"/>
                </a:lnTo>
                <a:lnTo>
                  <a:pt x="2023788" y="1538078"/>
                </a:lnTo>
                <a:lnTo>
                  <a:pt x="0" y="153807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78" name="Freeform 78"/>
          <p:cNvSpPr/>
          <p:nvPr/>
        </p:nvSpPr>
        <p:spPr>
          <a:xfrm>
            <a:off x="9320697" y="6179275"/>
            <a:ext cx="1867082" cy="1573017"/>
          </a:xfrm>
          <a:custGeom>
            <a:avLst/>
            <a:gdLst/>
            <a:ahLst/>
            <a:cxnLst/>
            <a:rect l="l" t="t" r="r" b="b"/>
            <a:pathLst>
              <a:path w="1867082" h="1573017">
                <a:moveTo>
                  <a:pt x="0" y="0"/>
                </a:moveTo>
                <a:lnTo>
                  <a:pt x="1867082" y="0"/>
                </a:lnTo>
                <a:lnTo>
                  <a:pt x="1867082" y="1573017"/>
                </a:lnTo>
                <a:lnTo>
                  <a:pt x="0" y="157301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79" name="Freeform 79"/>
          <p:cNvSpPr/>
          <p:nvPr/>
        </p:nvSpPr>
        <p:spPr>
          <a:xfrm>
            <a:off x="12606613" y="6179275"/>
            <a:ext cx="1713340" cy="1571989"/>
          </a:xfrm>
          <a:custGeom>
            <a:avLst/>
            <a:gdLst/>
            <a:ahLst/>
            <a:cxnLst/>
            <a:rect l="l" t="t" r="r" b="b"/>
            <a:pathLst>
              <a:path w="1713340" h="1571989">
                <a:moveTo>
                  <a:pt x="0" y="0"/>
                </a:moveTo>
                <a:lnTo>
                  <a:pt x="1713340" y="0"/>
                </a:lnTo>
                <a:lnTo>
                  <a:pt x="1713340" y="1571989"/>
                </a:lnTo>
                <a:lnTo>
                  <a:pt x="0" y="157198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80" name="TextBox 80"/>
          <p:cNvSpPr txBox="1"/>
          <p:nvPr/>
        </p:nvSpPr>
        <p:spPr>
          <a:xfrm>
            <a:off x="2444129" y="8074825"/>
            <a:ext cx="2546127" cy="343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Boosts Confidence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836619" y="-70012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WHY IMPORTANT?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4004538" y="3498716"/>
            <a:ext cx="2546127" cy="68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Improves Work Quality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2256167" y="7940561"/>
            <a:ext cx="2546127" cy="689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 b="1">
                <a:solidFill>
                  <a:srgbClr val="185D64"/>
                </a:solidFill>
                <a:latin typeface="Nunito Bold"/>
                <a:ea typeface="Nunito Bold"/>
                <a:cs typeface="Nunito Bold"/>
                <a:sym typeface="Nunito Bold"/>
              </a:rPr>
              <a:t>No More Missed Deadlines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2398690" y="8529667"/>
            <a:ext cx="2750766" cy="1034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Staying on track and meeting deadlines makes you feel capable.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5777052" y="8718440"/>
            <a:ext cx="2536282" cy="1027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 dirty="0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Being focus and accountable with your tasks.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8928361" y="8564189"/>
            <a:ext cx="2664888" cy="1380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You move consistently toward long-term goals, not just daily tasks.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2308856" y="8658406"/>
            <a:ext cx="2448685" cy="1034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5"/>
              </a:lnSpc>
            </a:pPr>
            <a:r>
              <a:rPr lang="en-US" sz="1953">
                <a:solidFill>
                  <a:srgbClr val="444F50"/>
                </a:solidFill>
                <a:latin typeface="Nunito"/>
                <a:ea typeface="Nunito"/>
                <a:cs typeface="Nunito"/>
                <a:sym typeface="Nunito"/>
              </a:rPr>
              <a:t>You stay ahead of schedule and deliver on time, consistently.</a:t>
            </a:r>
          </a:p>
        </p:txBody>
      </p:sp>
      <p:pic>
        <p:nvPicPr>
          <p:cNvPr id="2052" name="Picture 4" descr="Performance improvement plan: Your roadmap to employee growth">
            <a:extLst>
              <a:ext uri="{FF2B5EF4-FFF2-40B4-BE49-F238E27FC236}">
                <a16:creationId xmlns:a16="http://schemas.microsoft.com/office/drawing/2014/main" id="{02D58553-7C39-BA08-26E7-33E3A71CC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2" r="12338"/>
          <a:stretch>
            <a:fillRect/>
          </a:stretch>
        </p:blipFill>
        <p:spPr bwMode="auto">
          <a:xfrm>
            <a:off x="14002022" y="1750591"/>
            <a:ext cx="2332438" cy="165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28700" y="2769870"/>
            <a:ext cx="8743570" cy="5825403"/>
          </a:xfrm>
          <a:custGeom>
            <a:avLst/>
            <a:gdLst/>
            <a:ahLst/>
            <a:cxnLst/>
            <a:rect l="l" t="t" r="r" b="b"/>
            <a:pathLst>
              <a:path w="8743570" h="5825403">
                <a:moveTo>
                  <a:pt x="0" y="0"/>
                </a:moveTo>
                <a:lnTo>
                  <a:pt x="8743570" y="0"/>
                </a:lnTo>
                <a:lnTo>
                  <a:pt x="8743570" y="5825404"/>
                </a:lnTo>
                <a:lnTo>
                  <a:pt x="0" y="58254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021333" y="2769991"/>
            <a:ext cx="1405985" cy="1421982"/>
          </a:xfrm>
          <a:custGeom>
            <a:avLst/>
            <a:gdLst/>
            <a:ahLst/>
            <a:cxnLst/>
            <a:rect l="l" t="t" r="r" b="b"/>
            <a:pathLst>
              <a:path w="1405985" h="1421982">
                <a:moveTo>
                  <a:pt x="0" y="0"/>
                </a:moveTo>
                <a:lnTo>
                  <a:pt x="1405984" y="0"/>
                </a:lnTo>
                <a:lnTo>
                  <a:pt x="1405984" y="1421982"/>
                </a:lnTo>
                <a:lnTo>
                  <a:pt x="0" y="14219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6021333" y="6193487"/>
            <a:ext cx="1405985" cy="1421982"/>
          </a:xfrm>
          <a:custGeom>
            <a:avLst/>
            <a:gdLst/>
            <a:ahLst/>
            <a:cxnLst/>
            <a:rect l="l" t="t" r="r" b="b"/>
            <a:pathLst>
              <a:path w="1405985" h="1421982">
                <a:moveTo>
                  <a:pt x="0" y="0"/>
                </a:moveTo>
                <a:lnTo>
                  <a:pt x="1405984" y="0"/>
                </a:lnTo>
                <a:lnTo>
                  <a:pt x="1405984" y="1421982"/>
                </a:lnTo>
                <a:lnTo>
                  <a:pt x="0" y="14219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0" y="276225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TOOLS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69992" y="1655445"/>
            <a:ext cx="7868068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126A81"/>
                </a:solidFill>
                <a:latin typeface="Montserrat"/>
                <a:ea typeface="Montserrat"/>
                <a:cs typeface="Montserrat"/>
                <a:sym typeface="Montserrat"/>
              </a:rPr>
              <a:t>Eisenhower Matrix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402528" y="2712720"/>
            <a:ext cx="6671336" cy="290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2"/>
              </a:lnSpc>
            </a:pPr>
            <a:r>
              <a:rPr lang="en-US" sz="2773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Pros of the Eisenhower Matrix</a:t>
            </a:r>
          </a:p>
          <a:p>
            <a:pPr marL="598784" lvl="1" indent="-299392" algn="l">
              <a:lnSpc>
                <a:spcPts val="3882"/>
              </a:lnSpc>
              <a:buAutoNum type="arabicPeriod"/>
            </a:pPr>
            <a:r>
              <a:rPr lang="en-US" sz="2773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Clear Prioritization</a:t>
            </a:r>
          </a:p>
          <a:p>
            <a:pPr marL="598784" lvl="1" indent="-299392" algn="l">
              <a:lnSpc>
                <a:spcPts val="3882"/>
              </a:lnSpc>
              <a:buAutoNum type="arabicPeriod"/>
            </a:pPr>
            <a:r>
              <a:rPr lang="en-US" sz="2773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Improves Decision-Making</a:t>
            </a:r>
          </a:p>
          <a:p>
            <a:pPr marL="598784" lvl="1" indent="-299392" algn="l">
              <a:lnSpc>
                <a:spcPts val="3882"/>
              </a:lnSpc>
              <a:buAutoNum type="arabicPeriod"/>
            </a:pPr>
            <a:r>
              <a:rPr lang="en-US" sz="2773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Reduces Overwhelm</a:t>
            </a:r>
          </a:p>
          <a:p>
            <a:pPr marL="598784" lvl="1" indent="-299392" algn="l">
              <a:lnSpc>
                <a:spcPts val="3882"/>
              </a:lnSpc>
              <a:buAutoNum type="arabicPeriod"/>
            </a:pPr>
            <a:r>
              <a:rPr lang="en-US" sz="2773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Promotes Strategic Thinking</a:t>
            </a:r>
          </a:p>
          <a:p>
            <a:pPr marL="598784" lvl="1" indent="-299392" algn="l">
              <a:lnSpc>
                <a:spcPts val="3882"/>
              </a:lnSpc>
              <a:buAutoNum type="arabicPeriod"/>
            </a:pPr>
            <a:r>
              <a:rPr lang="en-US" sz="2773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Easy to Use and Visual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402528" y="5991139"/>
            <a:ext cx="6671336" cy="319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Cons of the Eisenhower Matrix</a:t>
            </a:r>
          </a:p>
          <a:p>
            <a:pPr marL="561337" lvl="1" indent="-280669" algn="l">
              <a:lnSpc>
                <a:spcPts val="3639"/>
              </a:lnSpc>
              <a:spcBef>
                <a:spcPct val="0"/>
              </a:spcBef>
              <a:buAutoNum type="arabicPeriod"/>
            </a:pPr>
            <a:r>
              <a:rPr lang="en-US" sz="2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Requires Good Judgement</a:t>
            </a:r>
          </a:p>
          <a:p>
            <a:pPr marL="561337" lvl="1" indent="-280669" algn="l">
              <a:lnSpc>
                <a:spcPts val="3639"/>
              </a:lnSpc>
              <a:spcBef>
                <a:spcPct val="0"/>
              </a:spcBef>
              <a:buAutoNum type="arabicPeriod"/>
            </a:pPr>
            <a:r>
              <a:rPr lang="en-US" sz="2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Not Always Flexible</a:t>
            </a:r>
          </a:p>
          <a:p>
            <a:pPr marL="561337" lvl="1" indent="-280669" algn="l">
              <a:lnSpc>
                <a:spcPts val="3639"/>
              </a:lnSpc>
              <a:spcBef>
                <a:spcPct val="0"/>
              </a:spcBef>
              <a:buAutoNum type="arabicPeriod"/>
            </a:pPr>
            <a:r>
              <a:rPr lang="en-US" sz="2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Overlooks Task Complexity</a:t>
            </a:r>
          </a:p>
          <a:p>
            <a:pPr marL="561337" lvl="1" indent="-280669" algn="l">
              <a:lnSpc>
                <a:spcPts val="3639"/>
              </a:lnSpc>
              <a:spcBef>
                <a:spcPct val="0"/>
              </a:spcBef>
              <a:buAutoNum type="arabicPeriod"/>
            </a:pPr>
            <a:r>
              <a:rPr lang="en-US" sz="2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Can Lead to Over-Scheduling</a:t>
            </a:r>
          </a:p>
          <a:p>
            <a:pPr marL="561337" lvl="1" indent="-280669" algn="l">
              <a:lnSpc>
                <a:spcPts val="3639"/>
              </a:lnSpc>
              <a:spcBef>
                <a:spcPct val="0"/>
              </a:spcBef>
              <a:buAutoNum type="arabicPeriod"/>
            </a:pPr>
            <a:r>
              <a:rPr lang="en-US" sz="2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Needs Regular Review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644698" y="1366838"/>
            <a:ext cx="7766502" cy="8920161"/>
          </a:xfrm>
          <a:custGeom>
            <a:avLst/>
            <a:gdLst/>
            <a:ahLst/>
            <a:cxnLst/>
            <a:rect l="l" t="t" r="r" b="b"/>
            <a:pathLst>
              <a:path w="6998604" h="8748255">
                <a:moveTo>
                  <a:pt x="0" y="0"/>
                </a:moveTo>
                <a:lnTo>
                  <a:pt x="6998604" y="0"/>
                </a:lnTo>
                <a:lnTo>
                  <a:pt x="6998604" y="8748255"/>
                </a:lnTo>
                <a:lnTo>
                  <a:pt x="0" y="87482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" b="-6734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447800" y="276225"/>
            <a:ext cx="13505629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000500" y="1626165"/>
            <a:ext cx="10287000" cy="8229600"/>
          </a:xfrm>
          <a:custGeom>
            <a:avLst/>
            <a:gdLst/>
            <a:ahLst/>
            <a:cxnLst/>
            <a:rect l="l" t="t" r="r" b="b"/>
            <a:pathLst>
              <a:path w="10287000" h="8229600">
                <a:moveTo>
                  <a:pt x="0" y="0"/>
                </a:moveTo>
                <a:lnTo>
                  <a:pt x="10287000" y="0"/>
                </a:lnTo>
                <a:lnTo>
                  <a:pt x="10287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752600" y="276225"/>
            <a:ext cx="13200829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TOOLS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1F782BC1-0FF7-6D7D-148F-CE565EE9FF6F}"/>
              </a:ext>
            </a:extLst>
          </p:cNvPr>
          <p:cNvSpPr txBox="1"/>
          <p:nvPr/>
        </p:nvSpPr>
        <p:spPr>
          <a:xfrm>
            <a:off x="3774027" y="2329656"/>
            <a:ext cx="7593870" cy="75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dirty="0">
                <a:solidFill>
                  <a:schemeClr val="accent5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WHICH ONE?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920997" y="1952727"/>
            <a:ext cx="6446007" cy="6381547"/>
          </a:xfrm>
          <a:custGeom>
            <a:avLst/>
            <a:gdLst/>
            <a:ahLst/>
            <a:cxnLst/>
            <a:rect l="l" t="t" r="r" b="b"/>
            <a:pathLst>
              <a:path w="6446007" h="6381547">
                <a:moveTo>
                  <a:pt x="0" y="0"/>
                </a:moveTo>
                <a:lnTo>
                  <a:pt x="6446006" y="0"/>
                </a:lnTo>
                <a:lnTo>
                  <a:pt x="6446006" y="6381546"/>
                </a:lnTo>
                <a:lnTo>
                  <a:pt x="0" y="63815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441404" y="276225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WHY IT DOESN'T WORK?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2058639" y="-1069928"/>
            <a:ext cx="18288000" cy="2436766"/>
            <a:chOff x="0" y="0"/>
            <a:chExt cx="4816593" cy="641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641782"/>
            </a:xfrm>
            <a:custGeom>
              <a:avLst/>
              <a:gdLst/>
              <a:ahLst/>
              <a:cxnLst/>
              <a:rect l="l" t="t" r="r" b="b"/>
              <a:pathLst>
                <a:path w="4816592" h="641782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599449"/>
                  </a:lnTo>
                  <a:cubicBezTo>
                    <a:pt x="4816592" y="610676"/>
                    <a:pt x="4812132" y="621444"/>
                    <a:pt x="4804193" y="629383"/>
                  </a:cubicBezTo>
                  <a:cubicBezTo>
                    <a:pt x="4796254" y="637322"/>
                    <a:pt x="4785487" y="641782"/>
                    <a:pt x="4774259" y="641782"/>
                  </a:cubicBezTo>
                  <a:lnTo>
                    <a:pt x="42333" y="641782"/>
                  </a:lnTo>
                  <a:cubicBezTo>
                    <a:pt x="31106" y="641782"/>
                    <a:pt x="20338" y="637322"/>
                    <a:pt x="12399" y="629383"/>
                  </a:cubicBezTo>
                  <a:cubicBezTo>
                    <a:pt x="4460" y="621444"/>
                    <a:pt x="0" y="610676"/>
                    <a:pt x="0" y="599449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126A8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816593" cy="6989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771865" y="-2360837"/>
            <a:ext cx="5310904" cy="3389537"/>
            <a:chOff x="0" y="0"/>
            <a:chExt cx="1398757" cy="8927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8757" cy="892717"/>
            </a:xfrm>
            <a:custGeom>
              <a:avLst/>
              <a:gdLst/>
              <a:ahLst/>
              <a:cxnLst/>
              <a:rect l="l" t="t" r="r" b="b"/>
              <a:pathLst>
                <a:path w="1398757" h="892717">
                  <a:moveTo>
                    <a:pt x="91838" y="0"/>
                  </a:moveTo>
                  <a:lnTo>
                    <a:pt x="1306919" y="0"/>
                  </a:lnTo>
                  <a:cubicBezTo>
                    <a:pt x="1357639" y="0"/>
                    <a:pt x="1398757" y="41117"/>
                    <a:pt x="1398757" y="91838"/>
                  </a:cubicBezTo>
                  <a:lnTo>
                    <a:pt x="1398757" y="800880"/>
                  </a:lnTo>
                  <a:cubicBezTo>
                    <a:pt x="1398757" y="851600"/>
                    <a:pt x="1357639" y="892717"/>
                    <a:pt x="1306919" y="892717"/>
                  </a:cubicBezTo>
                  <a:lnTo>
                    <a:pt x="91838" y="892717"/>
                  </a:lnTo>
                  <a:cubicBezTo>
                    <a:pt x="41117" y="892717"/>
                    <a:pt x="0" y="851600"/>
                    <a:pt x="0" y="800880"/>
                  </a:cubicBezTo>
                  <a:lnTo>
                    <a:pt x="0" y="91838"/>
                  </a:lnTo>
                  <a:cubicBezTo>
                    <a:pt x="0" y="41117"/>
                    <a:pt x="41117" y="0"/>
                    <a:pt x="91838" y="0"/>
                  </a:cubicBezTo>
                  <a:close/>
                </a:path>
              </a:pathLst>
            </a:custGeom>
            <a:solidFill>
              <a:srgbClr val="F15D3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398757" cy="94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366136" y="474946"/>
            <a:ext cx="187994" cy="18799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-2249473" y="-2383155"/>
            <a:ext cx="5381755" cy="4114800"/>
          </a:xfrm>
          <a:custGeom>
            <a:avLst/>
            <a:gdLst/>
            <a:ahLst/>
            <a:cxnLst/>
            <a:rect l="l" t="t" r="r" b="b"/>
            <a:pathLst>
              <a:path w="5381755" h="4114800">
                <a:moveTo>
                  <a:pt x="5381755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81755" y="0"/>
                </a:lnTo>
                <a:lnTo>
                  <a:pt x="5381755" y="4114800"/>
                </a:lnTo>
                <a:close/>
              </a:path>
            </a:pathLst>
          </a:custGeom>
          <a:blipFill>
            <a:blip r:embed="rId3">
              <a:alphaModFix amt="1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749727" y="10115093"/>
            <a:ext cx="240529" cy="240830"/>
          </a:xfrm>
          <a:custGeom>
            <a:avLst/>
            <a:gdLst/>
            <a:ahLst/>
            <a:cxnLst/>
            <a:rect l="l" t="t" r="r" b="b"/>
            <a:pathLst>
              <a:path w="240529" h="240830">
                <a:moveTo>
                  <a:pt x="0" y="0"/>
                </a:moveTo>
                <a:lnTo>
                  <a:pt x="240529" y="0"/>
                </a:lnTo>
                <a:lnTo>
                  <a:pt x="240529" y="240830"/>
                </a:lnTo>
                <a:lnTo>
                  <a:pt x="0" y="24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078805" y="1731645"/>
            <a:ext cx="8130391" cy="8130391"/>
          </a:xfrm>
          <a:custGeom>
            <a:avLst/>
            <a:gdLst/>
            <a:ahLst/>
            <a:cxnLst/>
            <a:rect l="l" t="t" r="r" b="b"/>
            <a:pathLst>
              <a:path w="8130391" h="8130391">
                <a:moveTo>
                  <a:pt x="0" y="0"/>
                </a:moveTo>
                <a:lnTo>
                  <a:pt x="8130390" y="0"/>
                </a:lnTo>
                <a:lnTo>
                  <a:pt x="8130390" y="8130391"/>
                </a:lnTo>
                <a:lnTo>
                  <a:pt x="0" y="81303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441404" y="276225"/>
            <a:ext cx="14953429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KNOW YOURSELF, CHOOSE YOUR METHOD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523</Words>
  <Application>Microsoft Office PowerPoint</Application>
  <PresentationFormat>Custom</PresentationFormat>
  <Paragraphs>86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Raleway</vt:lpstr>
      <vt:lpstr>Calibri</vt:lpstr>
      <vt:lpstr>Raleway Bold</vt:lpstr>
      <vt:lpstr>Nunito</vt:lpstr>
      <vt:lpstr>Montserrat Bold</vt:lpstr>
      <vt:lpstr>Nunito Bold</vt:lpstr>
      <vt:lpstr>Montserrat</vt:lpstr>
      <vt:lpstr>Arial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 Vs Time &amp; Priority Management</dc:title>
  <dc:creator>Chivin D</dc:creator>
  <cp:lastModifiedBy>chivin</cp:lastModifiedBy>
  <cp:revision>7</cp:revision>
  <dcterms:created xsi:type="dcterms:W3CDTF">2006-08-16T00:00:00Z</dcterms:created>
  <dcterms:modified xsi:type="dcterms:W3CDTF">2025-10-28T12:01:03Z</dcterms:modified>
  <dc:identifier>DAGvXuIe-kA</dc:identifier>
</cp:coreProperties>
</file>