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65" r:id="rId4"/>
    <p:sldId id="266" r:id="rId5"/>
    <p:sldId id="267" r:id="rId6"/>
    <p:sldId id="268" r:id="rId7"/>
    <p:sldId id="269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6A81"/>
    <a:srgbClr val="F25E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8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62261-D3E0-49CB-85BE-38CB55D0848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CA455-E327-41CC-92CC-2F027B1B9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684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C4CAA-F5E6-858C-3E56-2C1D0A1EB6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6DB65C-437B-1CF6-D87D-81177AEF0A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883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D5E852-7C70-8944-BDD7-1F16FC428C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746B9-5C08-A2EE-0494-9BCA78ACD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A181D-F2FB-DD49-0486-E9945ED774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E1A32-2B02-C3B0-210A-7D4709146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2E09A-D518-32E7-74A6-225497D68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79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BE9B1-6441-CE01-28F3-D2D333967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77FB5-A792-0921-0120-8887A315C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9252A-CD20-994B-42CD-AD17D361BD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753D3-7762-7ED0-651F-7FF303B13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724E9-7963-8438-0D14-4EDDF71E1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65AA2-B366-D885-7CFB-D70811EC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9A0E-9848-0E61-32AB-FE69F5AE0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DCF49-A000-0977-855E-F361039A17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2A8F5-9A57-1E43-4C0B-D35372D5F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9E6A6-66D5-B4B6-4A2A-689DCD8A8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8602E-7E09-96E9-C061-E7E79B9A5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424E5-B335-A540-E35D-87D4E5BC30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7F86A0-C5DF-E8D5-D932-9CCBE5E54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F4157E-96B5-CACF-F899-2B12BCBE8E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CD67E2-E385-B110-D11F-0D7D68F98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B9D50D-EEB9-E27A-F03D-57571F460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976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D120-CEB0-77EC-415B-3605A44D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D87968-7935-CE06-1399-743CD0A22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34F195-ABCF-EC39-1353-EE4CAB6E0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AC8C40-201D-AB2D-0C70-D0105460CE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A0FA84-C6E0-38F4-333B-1F851EF559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307A94-DC60-7111-A232-171F0CE62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F30F02-D3D1-D63A-1905-E41B9E55A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D9B191-A8E8-5B0D-C7AF-681184E46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28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8FBA0-3AB3-6045-8F68-D7C24095E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2DE15E-9FA9-5429-3024-CE48703CC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959EFB-D90A-D972-79DA-56A55F435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83E7C1-F229-B6D8-F7FC-1B4A16997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64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970473-2061-22C9-A43B-2EC081B54A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E932C2-4D3D-6345-BAE1-B56349579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FE59C-1596-F1B6-0395-8DA539D9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554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6A0B5-7694-87B9-105A-623F90F27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DE02A-BBEA-CB41-9DB3-EAD13B0FA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72DE65-7608-7AE1-6F4A-F3454E6A0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D38395-4665-B3C3-B83B-ECE0AAF97D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E68FB-3091-B100-B80E-333517270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DC1DE1-9C5A-E0F8-5A24-37005DD91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174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10C66-5233-C4C7-0C98-FF35DB30C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8F84FD-D32F-AA0A-5602-FA6F4D71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B4F0E-B100-DCA4-CA18-12F574311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AF580-060A-F705-420C-5639CAA8F2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985977-BC6A-45A9-A908-FF5B154E6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185760-9AD1-DB91-0F6A-50B137F77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45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D7F715-A3BE-99A7-DD30-FA13C5B12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F8F1AC-83A4-FBD7-99F2-DFB5FC4CF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reeform 23">
            <a:extLst>
              <a:ext uri="{FF2B5EF4-FFF2-40B4-BE49-F238E27FC236}">
                <a16:creationId xmlns:a16="http://schemas.microsoft.com/office/drawing/2014/main" id="{E9BC6E36-93E1-05FF-6D3B-BFAACF075D84}"/>
              </a:ext>
            </a:extLst>
          </p:cNvPr>
          <p:cNvSpPr/>
          <p:nvPr userDrawn="1"/>
        </p:nvSpPr>
        <p:spPr>
          <a:xfrm>
            <a:off x="9930811" y="29973"/>
            <a:ext cx="2009937" cy="891603"/>
          </a:xfrm>
          <a:custGeom>
            <a:avLst/>
            <a:gdLst/>
            <a:ahLst/>
            <a:cxnLst/>
            <a:rect l="l" t="t" r="r" b="b"/>
            <a:pathLst>
              <a:path w="4022148" h="1540300">
                <a:moveTo>
                  <a:pt x="0" y="0"/>
                </a:moveTo>
                <a:lnTo>
                  <a:pt x="4022148" y="0"/>
                </a:lnTo>
                <a:lnTo>
                  <a:pt x="4022148" y="1540300"/>
                </a:lnTo>
                <a:lnTo>
                  <a:pt x="0" y="15403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75281" b="-85846"/>
            </a:stretch>
          </a:blipFill>
        </p:spPr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3887C629-2EF0-57DA-AB0F-1E53ACC62BE3}"/>
              </a:ext>
            </a:extLst>
          </p:cNvPr>
          <p:cNvGrpSpPr/>
          <p:nvPr userDrawn="1"/>
        </p:nvGrpSpPr>
        <p:grpSpPr>
          <a:xfrm flipV="1">
            <a:off x="-374374" y="6453118"/>
            <a:ext cx="12940747" cy="442219"/>
            <a:chOff x="0" y="0"/>
            <a:chExt cx="4816593" cy="826920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F79A4952-E89C-1107-3791-A7ED076AB1FF}"/>
                </a:ext>
              </a:extLst>
            </p:cNvPr>
            <p:cNvSpPr/>
            <p:nvPr/>
          </p:nvSpPr>
          <p:spPr>
            <a:xfrm>
              <a:off x="0" y="0"/>
              <a:ext cx="4816592" cy="826920"/>
            </a:xfrm>
            <a:custGeom>
              <a:avLst/>
              <a:gdLst/>
              <a:ahLst/>
              <a:cxnLst/>
              <a:rect l="l" t="t" r="r" b="b"/>
              <a:pathLst>
                <a:path w="4816592" h="826920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784586"/>
                  </a:lnTo>
                  <a:cubicBezTo>
                    <a:pt x="4816592" y="795814"/>
                    <a:pt x="4812132" y="806582"/>
                    <a:pt x="4804193" y="814521"/>
                  </a:cubicBezTo>
                  <a:cubicBezTo>
                    <a:pt x="4796254" y="822460"/>
                    <a:pt x="4785487" y="826920"/>
                    <a:pt x="4774259" y="826920"/>
                  </a:cubicBezTo>
                  <a:lnTo>
                    <a:pt x="42333" y="826920"/>
                  </a:lnTo>
                  <a:cubicBezTo>
                    <a:pt x="31106" y="826920"/>
                    <a:pt x="20338" y="822460"/>
                    <a:pt x="12399" y="814521"/>
                  </a:cubicBezTo>
                  <a:cubicBezTo>
                    <a:pt x="4460" y="806582"/>
                    <a:pt x="0" y="795814"/>
                    <a:pt x="0" y="784586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BE22C90F-CA09-B287-E06B-FCA6EC65806C}"/>
                </a:ext>
              </a:extLst>
            </p:cNvPr>
            <p:cNvSpPr txBox="1"/>
            <p:nvPr/>
          </p:nvSpPr>
          <p:spPr>
            <a:xfrm>
              <a:off x="0" y="-57150"/>
              <a:ext cx="4816593" cy="884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12453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kist.com/free-photo-smhka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Single Corner Rounded 4">
            <a:extLst>
              <a:ext uri="{FF2B5EF4-FFF2-40B4-BE49-F238E27FC236}">
                <a16:creationId xmlns:a16="http://schemas.microsoft.com/office/drawing/2014/main" id="{32614CA8-819A-0E84-AB29-3AF7B696C811}"/>
              </a:ext>
            </a:extLst>
          </p:cNvPr>
          <p:cNvSpPr/>
          <p:nvPr/>
        </p:nvSpPr>
        <p:spPr>
          <a:xfrm>
            <a:off x="735723" y="1975944"/>
            <a:ext cx="3710153" cy="3783725"/>
          </a:xfrm>
          <a:prstGeom prst="round1Rect">
            <a:avLst/>
          </a:prstGeom>
          <a:solidFill>
            <a:srgbClr val="F25E3A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012ABD-C056-E385-E25A-DA8BFEA38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188" b="74805" l="34872" r="79121">
                        <a14:foregroundMark x1="46108" y1="72748" x2="54212" y2="72705"/>
                        <a14:foregroundMark x1="54212" y1="72705" x2="68205" y2="73438"/>
                        <a14:foregroundMark x1="69258" y1="76498" x2="70037" y2="78760"/>
                        <a14:foregroundMark x1="68205" y1="73438" x2="68406" y2="74021"/>
                        <a14:foregroundMark x1="70037" y1="78760" x2="65788" y2="82959"/>
                        <a14:foregroundMark x1="65788" y1="82959" x2="52015" y2="83643"/>
                        <a14:foregroundMark x1="52015" y1="83643" x2="44762" y2="82373"/>
                        <a14:foregroundMark x1="44762" y1="82373" x2="42418" y2="77441"/>
                        <a14:foregroundMark x1="45867" y1="73656" x2="44689" y2="78174"/>
                        <a14:foregroundMark x1="46154" y1="72559" x2="46002" y2="73140"/>
                        <a14:foregroundMark x1="44689" y1="78174" x2="47399" y2="82568"/>
                        <a14:foregroundMark x1="47399" y1="82568" x2="71355" y2="82031"/>
                        <a14:foregroundMark x1="71355" y1="82031" x2="69815" y2="76404"/>
                        <a14:foregroundMark x1="38543" y1="83613" x2="41758" y2="78613"/>
                        <a14:foregroundMark x1="41758" y1="78613" x2="43297" y2="83643"/>
                        <a14:foregroundMark x1="43297" y1="83643" x2="68059" y2="83301"/>
                        <a14:foregroundMark x1="68059" y1="83301" x2="73553" y2="81738"/>
                        <a14:foregroundMark x1="73553" y1="81738" x2="71136" y2="77051"/>
                        <a14:foregroundMark x1="67284" y1="75135" x2="65934" y2="74463"/>
                        <a14:foregroundMark x1="71136" y1="77051" x2="68098" y2="75539"/>
                        <a14:foregroundMark x1="65934" y1="74463" x2="53553" y2="75391"/>
                        <a14:foregroundMark x1="53553" y1="75391" x2="45421" y2="74512"/>
                        <a14:backgroundMark x1="42930" y1="71826" x2="42637" y2="76563"/>
                        <a14:backgroundMark x1="42637" y1="76563" x2="45934" y2="73047"/>
                        <a14:backgroundMark x1="45934" y1="73047" x2="42857" y2="71973"/>
                        <a14:backgroundMark x1="44396" y1="74707" x2="45128" y2="74707"/>
                        <a14:backgroundMark x1="68938" y1="73975" x2="69231" y2="75439"/>
                        <a14:backgroundMark x1="69231" y1="75098" x2="69744" y2="76416"/>
                        <a14:backgroundMark x1="63736" y1="48096" x2="63004" y2="47363"/>
                        <a14:backgroundMark x1="61099" y1="45605" x2="61099" y2="45605"/>
                        <a14:backgroundMark x1="57802" y1="45361" x2="57802" y2="45361"/>
                        <a14:backgroundMark x1="54212" y1="46729" x2="54212" y2="46729"/>
                        <a14:backgroundMark x1="63736" y1="48096" x2="63736" y2="48096"/>
                        <a14:backgroundMark x1="63516" y1="47705" x2="63516" y2="47705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00" t="43520" r="24700" b="23567"/>
          <a:stretch>
            <a:fillRect/>
          </a:stretch>
        </p:blipFill>
        <p:spPr>
          <a:xfrm>
            <a:off x="735723" y="238732"/>
            <a:ext cx="3612994" cy="4885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854AAE28-381A-D3AF-4C58-26ABDD529D4D}"/>
              </a:ext>
            </a:extLst>
          </p:cNvPr>
          <p:cNvSpPr txBox="1">
            <a:spLocks/>
          </p:cNvSpPr>
          <p:nvPr/>
        </p:nvSpPr>
        <p:spPr>
          <a:xfrm>
            <a:off x="728407" y="4987645"/>
            <a:ext cx="3733865" cy="886681"/>
          </a:xfrm>
          <a:prstGeom prst="rect">
            <a:avLst/>
          </a:prstGeom>
          <a:solidFill>
            <a:srgbClr val="126A8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bg1"/>
                </a:solidFill>
              </a:rPr>
              <a:t>Chivin DOUNG</a:t>
            </a:r>
          </a:p>
          <a:p>
            <a:r>
              <a:rPr lang="en-US" sz="1400" dirty="0">
                <a:solidFill>
                  <a:schemeClr val="bg1"/>
                </a:solidFill>
              </a:rPr>
              <a:t>MD &amp; Lead Coach Elevate Solution Partners</a:t>
            </a:r>
          </a:p>
          <a:p>
            <a:r>
              <a:rPr lang="en-US" sz="1400" dirty="0" err="1">
                <a:solidFill>
                  <a:schemeClr val="bg1"/>
                </a:solidFill>
              </a:rPr>
              <a:t>Ph.D</a:t>
            </a:r>
            <a:r>
              <a:rPr lang="en-US" sz="1400" dirty="0">
                <a:solidFill>
                  <a:schemeClr val="bg1"/>
                </a:solidFill>
              </a:rPr>
              <a:t> Candi, Lead Coach, Trainer, Coach</a:t>
            </a:r>
          </a:p>
        </p:txBody>
      </p:sp>
      <p:sp>
        <p:nvSpPr>
          <p:cNvPr id="9" name="TextBox 20">
            <a:extLst>
              <a:ext uri="{FF2B5EF4-FFF2-40B4-BE49-F238E27FC236}">
                <a16:creationId xmlns:a16="http://schemas.microsoft.com/office/drawing/2014/main" id="{69381692-3084-306C-B5BE-A0197186D09D}"/>
              </a:ext>
            </a:extLst>
          </p:cNvPr>
          <p:cNvSpPr txBox="1"/>
          <p:nvPr/>
        </p:nvSpPr>
        <p:spPr>
          <a:xfrm>
            <a:off x="4819391" y="2177840"/>
            <a:ext cx="7036278" cy="1905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185D6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“ The 5 P’s ” of </a:t>
            </a:r>
          </a:p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185D6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Effective Leadership</a:t>
            </a: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23E661EB-29A3-B392-F523-B747AADEC6E5}"/>
              </a:ext>
            </a:extLst>
          </p:cNvPr>
          <p:cNvSpPr txBox="1"/>
          <p:nvPr/>
        </p:nvSpPr>
        <p:spPr>
          <a:xfrm>
            <a:off x="5410795" y="4083811"/>
            <a:ext cx="585347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400" dirty="0">
                <a:solidFill>
                  <a:srgbClr val="444F50"/>
                </a:solidFill>
                <a:latin typeface="Nunito"/>
                <a:ea typeface="Nunito"/>
                <a:cs typeface="Nunito"/>
                <a:sym typeface="Nunito"/>
              </a:rPr>
              <a:t>Practical Approach for Team Performance</a:t>
            </a:r>
          </a:p>
        </p:txBody>
      </p:sp>
    </p:spTree>
    <p:extLst>
      <p:ext uri="{BB962C8B-B14F-4D97-AF65-F5344CB8AC3E}">
        <p14:creationId xmlns:p14="http://schemas.microsoft.com/office/powerpoint/2010/main" val="1021710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1192F-39D4-643F-C65F-499E35FAE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7"/>
            <a:ext cx="10936014" cy="1403569"/>
          </a:xfrm>
        </p:spPr>
        <p:txBody>
          <a:bodyPr>
            <a:normAutofit fontScale="90000"/>
          </a:bodyPr>
          <a:lstStyle/>
          <a:p>
            <a:r>
              <a:rPr dirty="0">
                <a:latin typeface="Britannic Bold" panose="020B0903060703020204" pitchFamily="34" charset="0"/>
              </a:rPr>
              <a:t>1. </a:t>
            </a:r>
            <a:r>
              <a:rPr lang="en-US" dirty="0">
                <a:latin typeface="Britannic Bold" panose="020B0903060703020204" pitchFamily="34" charset="0"/>
              </a:rPr>
              <a:t>P – </a:t>
            </a:r>
            <a:r>
              <a:rPr dirty="0">
                <a:latin typeface="Britannic Bold" panose="020B0903060703020204" pitchFamily="34" charset="0"/>
              </a:rPr>
              <a:t>Purpose</a:t>
            </a:r>
            <a:br>
              <a:rPr lang="en-US" dirty="0">
                <a:latin typeface="Britannic Bold" panose="020B0903060703020204" pitchFamily="34" charset="0"/>
              </a:rPr>
            </a:br>
            <a:br>
              <a:rPr lang="en-US" sz="1300" dirty="0">
                <a:latin typeface="Britannic Bold" panose="020B0903060703020204" pitchFamily="34" charset="0"/>
              </a:rPr>
            </a:br>
            <a:r>
              <a:rPr lang="en-US" sz="2200" dirty="0"/>
              <a:t>Purpose is the </a:t>
            </a:r>
            <a:r>
              <a:rPr lang="en-US" sz="2200" dirty="0">
                <a:solidFill>
                  <a:srgbClr val="FF0000"/>
                </a:solidFill>
              </a:rPr>
              <a:t>“North Star" </a:t>
            </a:r>
            <a:r>
              <a:rPr lang="en-US" sz="2200" dirty="0"/>
              <a:t>of leadership, providing the ultimate reason for the organization's existence.</a:t>
            </a:r>
            <a:r>
              <a:rPr lang="en-US" sz="2200" dirty="0">
                <a:latin typeface="Britannic Bold" panose="020B0903060703020204" pitchFamily="34" charset="0"/>
              </a:rPr>
              <a:t> </a:t>
            </a:r>
            <a:endParaRPr sz="2200" dirty="0">
              <a:latin typeface="Britannic Bold" panose="020B0903060703020204" pitchFamily="34" charset="0"/>
            </a:endParaRPr>
          </a:p>
        </p:txBody>
      </p:sp>
      <p:pic>
        <p:nvPicPr>
          <p:cNvPr id="3" name="Picture 2" descr="A_digital_photograph_features_a_Caucasian_man_in_h.png">
            <a:extLst>
              <a:ext uri="{FF2B5EF4-FFF2-40B4-BE49-F238E27FC236}">
                <a16:creationId xmlns:a16="http://schemas.microsoft.com/office/drawing/2014/main" id="{D8E5DC84-B875-8B43-451D-6D49E6645D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3320"/>
          <a:stretch>
            <a:fillRect/>
          </a:stretch>
        </p:blipFill>
        <p:spPr>
          <a:xfrm>
            <a:off x="323192" y="1817811"/>
            <a:ext cx="3704897" cy="3705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0C8890-829F-5DF3-E547-5BA4F55143F3}"/>
              </a:ext>
            </a:extLst>
          </p:cNvPr>
          <p:cNvSpPr txBox="1"/>
          <p:nvPr/>
        </p:nvSpPr>
        <p:spPr>
          <a:xfrm>
            <a:off x="4108934" y="1817811"/>
            <a:ext cx="7914289" cy="333039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A strong purpose is the foundation. It clearly defines the </a:t>
            </a:r>
            <a:r>
              <a:rPr lang="en-US" b="1" dirty="0"/>
              <a:t>mission, vision, and values,</a:t>
            </a:r>
            <a:r>
              <a:rPr lang="en-US" dirty="0"/>
              <a:t> which inspires employees to rally around a shared goal.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Communicate the Vision: Use storytelling and real-world examples to bring the purpose to life for your team.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A sense of purpose </a:t>
            </a:r>
            <a:r>
              <a:rPr lang="en-US" dirty="0"/>
              <a:t>motivates and engages team members, helping them to persevere through challenges.</a:t>
            </a:r>
          </a:p>
        </p:txBody>
      </p:sp>
    </p:spTree>
    <p:extLst>
      <p:ext uri="{BB962C8B-B14F-4D97-AF65-F5344CB8AC3E}">
        <p14:creationId xmlns:p14="http://schemas.microsoft.com/office/powerpoint/2010/main" val="739744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FABBE-4466-7510-0449-5616B7576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7A1C3-7042-4ABD-11A6-5F4C77F15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981"/>
            <a:ext cx="9601200" cy="1403569"/>
          </a:xfrm>
        </p:spPr>
        <p:txBody>
          <a:bodyPr>
            <a:normAutofit/>
          </a:bodyPr>
          <a:lstStyle/>
          <a:p>
            <a:r>
              <a:rPr lang="en-US" dirty="0">
                <a:latin typeface="Britannic Bold" panose="020B0903060703020204" pitchFamily="34" charset="0"/>
              </a:rPr>
              <a:t>2</a:t>
            </a:r>
            <a:r>
              <a:rPr dirty="0">
                <a:latin typeface="Britannic Bold" panose="020B0903060703020204" pitchFamily="34" charset="0"/>
              </a:rPr>
              <a:t>. </a:t>
            </a:r>
            <a:r>
              <a:rPr lang="en-US" dirty="0">
                <a:latin typeface="Britannic Bold" panose="020B0903060703020204" pitchFamily="34" charset="0"/>
              </a:rPr>
              <a:t>P – </a:t>
            </a:r>
            <a:r>
              <a:rPr dirty="0">
                <a:latin typeface="Britannic Bold" panose="020B0903060703020204" pitchFamily="34" charset="0"/>
              </a:rPr>
              <a:t>P</a:t>
            </a:r>
            <a:r>
              <a:rPr lang="en-US" dirty="0">
                <a:latin typeface="Britannic Bold" panose="020B0903060703020204" pitchFamily="34" charset="0"/>
              </a:rPr>
              <a:t>lan</a:t>
            </a:r>
            <a:br>
              <a:rPr lang="en-US" dirty="0">
                <a:latin typeface="Britannic Bold" panose="020B0903060703020204" pitchFamily="34" charset="0"/>
              </a:rPr>
            </a:br>
            <a:br>
              <a:rPr lang="en-US" sz="1400" dirty="0">
                <a:latin typeface="Britannic Bold" panose="020B0903060703020204" pitchFamily="34" charset="0"/>
              </a:rPr>
            </a:br>
            <a:r>
              <a:rPr lang="en-US" sz="2000" dirty="0"/>
              <a:t>A plan serves as the </a:t>
            </a:r>
            <a:r>
              <a:rPr lang="en-US" sz="2000" dirty="0">
                <a:solidFill>
                  <a:srgbClr val="FF0000"/>
                </a:solidFill>
              </a:rPr>
              <a:t>strategic roadmap </a:t>
            </a:r>
            <a:r>
              <a:rPr lang="en-US" sz="2000" dirty="0"/>
              <a:t>for turning the </a:t>
            </a:r>
            <a:r>
              <a:rPr lang="en-US" sz="2000" dirty="0">
                <a:solidFill>
                  <a:srgbClr val="FF0000"/>
                </a:solidFill>
              </a:rPr>
              <a:t>vision into a reality.</a:t>
            </a:r>
            <a:endParaRPr dirty="0">
              <a:solidFill>
                <a:srgbClr val="FF0000"/>
              </a:solidFill>
              <a:latin typeface="Britannic Bold" panose="020B09030607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EC7053-124A-D23F-DA3D-48A6B96704EB}"/>
              </a:ext>
            </a:extLst>
          </p:cNvPr>
          <p:cNvSpPr txBox="1"/>
          <p:nvPr/>
        </p:nvSpPr>
        <p:spPr>
          <a:xfrm>
            <a:off x="4141076" y="1954103"/>
            <a:ext cx="7914289" cy="388439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The plan should be </a:t>
            </a:r>
            <a:r>
              <a:rPr lang="en-US" b="1" dirty="0"/>
              <a:t>actionable </a:t>
            </a:r>
            <a:r>
              <a:rPr lang="en-US" dirty="0"/>
              <a:t>and </a:t>
            </a:r>
            <a:r>
              <a:rPr lang="en-US" b="1" dirty="0"/>
              <a:t>measurable</a:t>
            </a:r>
            <a:r>
              <a:rPr lang="en-US" dirty="0"/>
              <a:t>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Leadership involves </a:t>
            </a:r>
            <a:r>
              <a:rPr lang="en-US" b="1" dirty="0"/>
              <a:t>guiding</a:t>
            </a:r>
            <a:r>
              <a:rPr lang="en-US" dirty="0"/>
              <a:t> the organization through the strategic planning process, ensuring that goals are realistic and that the necessary resources are allocated effectively.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Effective leaders also plan for </a:t>
            </a:r>
            <a:r>
              <a:rPr lang="en-US" b="1" dirty="0"/>
              <a:t>employee development</a:t>
            </a:r>
            <a:r>
              <a:rPr lang="en-US" dirty="0"/>
              <a:t>, creating personalized roadmaps to help team members acquire new skills and grow their careers. </a:t>
            </a:r>
          </a:p>
        </p:txBody>
      </p:sp>
      <p:pic>
        <p:nvPicPr>
          <p:cNvPr id="5" name="Picture 4" descr="A_photograph_captures_a_close-up,_slightly_high-an.png">
            <a:extLst>
              <a:ext uri="{FF2B5EF4-FFF2-40B4-BE49-F238E27FC236}">
                <a16:creationId xmlns:a16="http://schemas.microsoft.com/office/drawing/2014/main" id="{F62DF8DE-8E42-2849-B1F6-406E03F31E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3554"/>
          <a:stretch>
            <a:fillRect/>
          </a:stretch>
        </p:blipFill>
        <p:spPr>
          <a:xfrm>
            <a:off x="285135" y="2019345"/>
            <a:ext cx="3717949" cy="3705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7943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8D8FE-0D7D-F8DE-84B8-C7C6B5CF6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D0DB5-9A47-F7EA-9C62-341689B31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981"/>
            <a:ext cx="9601200" cy="1554164"/>
          </a:xfrm>
        </p:spPr>
        <p:txBody>
          <a:bodyPr>
            <a:normAutofit/>
          </a:bodyPr>
          <a:lstStyle/>
          <a:p>
            <a:r>
              <a:rPr lang="en-US" dirty="0">
                <a:latin typeface="Britannic Bold" panose="020B0903060703020204" pitchFamily="34" charset="0"/>
              </a:rPr>
              <a:t>3</a:t>
            </a:r>
            <a:r>
              <a:rPr dirty="0">
                <a:latin typeface="Britannic Bold" panose="020B0903060703020204" pitchFamily="34" charset="0"/>
              </a:rPr>
              <a:t>. </a:t>
            </a:r>
            <a:r>
              <a:rPr lang="en-US" dirty="0">
                <a:latin typeface="Britannic Bold" panose="020B0903060703020204" pitchFamily="34" charset="0"/>
              </a:rPr>
              <a:t>P – </a:t>
            </a:r>
            <a:r>
              <a:rPr dirty="0">
                <a:latin typeface="Britannic Bold" panose="020B0903060703020204" pitchFamily="34" charset="0"/>
              </a:rPr>
              <a:t>P</a:t>
            </a:r>
            <a:r>
              <a:rPr lang="en-US" dirty="0">
                <a:latin typeface="Britannic Bold" panose="020B0903060703020204" pitchFamily="34" charset="0"/>
              </a:rPr>
              <a:t>eople</a:t>
            </a:r>
            <a:br>
              <a:rPr lang="en-US" dirty="0">
                <a:latin typeface="Britannic Bold" panose="020B0903060703020204" pitchFamily="34" charset="0"/>
              </a:rPr>
            </a:br>
            <a:br>
              <a:rPr lang="en-US" sz="1400" dirty="0">
                <a:latin typeface="Britannic Bold" panose="020B0903060703020204" pitchFamily="34" charset="0"/>
              </a:rPr>
            </a:br>
            <a:r>
              <a:rPr lang="en-US" sz="2000" dirty="0"/>
              <a:t>People are the </a:t>
            </a:r>
            <a:r>
              <a:rPr lang="en-US" sz="2000" b="1" dirty="0">
                <a:solidFill>
                  <a:srgbClr val="FF0000"/>
                </a:solidFill>
              </a:rPr>
              <a:t>heart of leadership</a:t>
            </a:r>
            <a:r>
              <a:rPr lang="en-US" sz="2000" dirty="0"/>
              <a:t>, as a leader's success depends on their </a:t>
            </a:r>
            <a:r>
              <a:rPr lang="en-US" sz="2000" b="1" i="1" dirty="0">
                <a:solidFill>
                  <a:srgbClr val="FF0000"/>
                </a:solidFill>
              </a:rPr>
              <a:t>ability</a:t>
            </a:r>
            <a:r>
              <a:rPr lang="en-US" sz="2000" dirty="0"/>
              <a:t> to build relationships, </a:t>
            </a:r>
            <a:r>
              <a:rPr lang="en-US" sz="2000" b="1" dirty="0">
                <a:solidFill>
                  <a:srgbClr val="FF0000"/>
                </a:solidFill>
              </a:rPr>
              <a:t>nurture</a:t>
            </a:r>
            <a:r>
              <a:rPr lang="en-US" sz="2000" dirty="0"/>
              <a:t> collaboration, and </a:t>
            </a:r>
            <a:r>
              <a:rPr lang="en-US" sz="2000" b="1" dirty="0">
                <a:solidFill>
                  <a:srgbClr val="FF0000"/>
                </a:solidFill>
              </a:rPr>
              <a:t>empower</a:t>
            </a:r>
            <a:r>
              <a:rPr lang="en-US" sz="2000" dirty="0"/>
              <a:t> their team.</a:t>
            </a:r>
            <a:endParaRPr dirty="0">
              <a:latin typeface="Britannic Bold" panose="020B09030607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33A694-1AA6-491F-BC2D-F22FF1F1409D}"/>
              </a:ext>
            </a:extLst>
          </p:cNvPr>
          <p:cNvSpPr txBox="1"/>
          <p:nvPr/>
        </p:nvSpPr>
        <p:spPr>
          <a:xfrm>
            <a:off x="4141076" y="2231102"/>
            <a:ext cx="7914289" cy="333039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Empowering and motivating </a:t>
            </a:r>
            <a:r>
              <a:rPr lang="en-US" dirty="0"/>
              <a:t>others is a key trait of effective leaders.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Empathetic and compassionate leaders</a:t>
            </a:r>
            <a:r>
              <a:rPr lang="en-US" dirty="0"/>
              <a:t> take the </a:t>
            </a:r>
            <a:r>
              <a:rPr lang="en-US" dirty="0">
                <a:solidFill>
                  <a:srgbClr val="FF0000"/>
                </a:solidFill>
              </a:rPr>
              <a:t>time to understand </a:t>
            </a:r>
            <a:r>
              <a:rPr lang="en-US" dirty="0"/>
              <a:t>their team members' </a:t>
            </a:r>
            <a:r>
              <a:rPr lang="en-US" dirty="0">
                <a:solidFill>
                  <a:srgbClr val="FF0000"/>
                </a:solidFill>
              </a:rPr>
              <a:t>perspectives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emotions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needs</a:t>
            </a:r>
            <a:r>
              <a:rPr lang="en-US" dirty="0"/>
              <a:t>, nurturing a more supportive and inclusive environment.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Building strong bonds </a:t>
            </a:r>
            <a:r>
              <a:rPr lang="en-US" dirty="0"/>
              <a:t>among team members creates a </a:t>
            </a:r>
            <a:r>
              <a:rPr lang="en-US" dirty="0">
                <a:solidFill>
                  <a:srgbClr val="FF0000"/>
                </a:solidFill>
              </a:rPr>
              <a:t>healthy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productive</a:t>
            </a:r>
            <a:r>
              <a:rPr lang="en-US" dirty="0"/>
              <a:t> workplace and </a:t>
            </a:r>
            <a:r>
              <a:rPr lang="en-US" dirty="0">
                <a:solidFill>
                  <a:srgbClr val="FF0000"/>
                </a:solidFill>
              </a:rPr>
              <a:t>inspires</a:t>
            </a:r>
            <a:r>
              <a:rPr lang="en-US" dirty="0"/>
              <a:t> loyalty.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0D72E6-5096-F8FF-09D4-8CCFE2EB1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6605" r="16605"/>
          <a:stretch/>
        </p:blipFill>
        <p:spPr>
          <a:xfrm>
            <a:off x="285135" y="2019345"/>
            <a:ext cx="3717949" cy="3705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5598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57A7B-9F62-4FAE-ECC9-F430256FE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DAE70-A86E-7E67-2344-06D4C1770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5961"/>
            <a:ext cx="11387959" cy="1554164"/>
          </a:xfrm>
        </p:spPr>
        <p:txBody>
          <a:bodyPr>
            <a:normAutofit/>
          </a:bodyPr>
          <a:lstStyle/>
          <a:p>
            <a:r>
              <a:rPr lang="en-US" dirty="0">
                <a:latin typeface="Britannic Bold" panose="020B0903060703020204" pitchFamily="34" charset="0"/>
              </a:rPr>
              <a:t>4</a:t>
            </a:r>
            <a:r>
              <a:rPr dirty="0">
                <a:latin typeface="Britannic Bold" panose="020B0903060703020204" pitchFamily="34" charset="0"/>
              </a:rPr>
              <a:t>. </a:t>
            </a:r>
            <a:r>
              <a:rPr lang="en-US" dirty="0">
                <a:latin typeface="Britannic Bold" panose="020B0903060703020204" pitchFamily="34" charset="0"/>
              </a:rPr>
              <a:t>P – </a:t>
            </a:r>
            <a:r>
              <a:rPr dirty="0">
                <a:latin typeface="Britannic Bold" panose="020B0903060703020204" pitchFamily="34" charset="0"/>
              </a:rPr>
              <a:t>P</a:t>
            </a:r>
            <a:r>
              <a:rPr lang="en-US" dirty="0">
                <a:latin typeface="Britannic Bold" panose="020B0903060703020204" pitchFamily="34" charset="0"/>
              </a:rPr>
              <a:t>rocess</a:t>
            </a:r>
            <a:br>
              <a:rPr lang="en-US" dirty="0">
                <a:latin typeface="Britannic Bold" panose="020B0903060703020204" pitchFamily="34" charset="0"/>
              </a:rPr>
            </a:br>
            <a:br>
              <a:rPr lang="en-US" sz="1400" dirty="0">
                <a:latin typeface="Britannic Bold" panose="020B0903060703020204" pitchFamily="34" charset="0"/>
              </a:rPr>
            </a:br>
            <a:r>
              <a:rPr lang="en-US" sz="2000" dirty="0"/>
              <a:t>The repeatable </a:t>
            </a:r>
            <a:r>
              <a:rPr lang="en-US" sz="2000" b="1" dirty="0">
                <a:solidFill>
                  <a:srgbClr val="FF0000"/>
                </a:solidFill>
              </a:rPr>
              <a:t>systems and structures </a:t>
            </a:r>
            <a:r>
              <a:rPr lang="en-US" sz="2000" dirty="0"/>
              <a:t>that ensure consistency and make </a:t>
            </a:r>
            <a:r>
              <a:rPr lang="en-US" sz="2000" dirty="0">
                <a:solidFill>
                  <a:srgbClr val="FF0000"/>
                </a:solidFill>
              </a:rPr>
              <a:t>progress sustainable</a:t>
            </a:r>
            <a:r>
              <a:rPr lang="en-US" sz="2000" dirty="0"/>
              <a:t>.</a:t>
            </a:r>
            <a:endParaRPr dirty="0">
              <a:latin typeface="Britannic Bold" panose="020B09030607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CAEBB9-087A-E381-5565-3810B8C8A23F}"/>
              </a:ext>
            </a:extLst>
          </p:cNvPr>
          <p:cNvSpPr txBox="1"/>
          <p:nvPr/>
        </p:nvSpPr>
        <p:spPr>
          <a:xfrm>
            <a:off x="4141076" y="1677104"/>
            <a:ext cx="7914289" cy="443839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Effective leaders establish clear processes </a:t>
            </a:r>
            <a:r>
              <a:rPr lang="en-US" dirty="0"/>
              <a:t>that define how work gets done and </a:t>
            </a:r>
            <a:r>
              <a:rPr lang="en-US" dirty="0">
                <a:solidFill>
                  <a:srgbClr val="FF0000"/>
                </a:solidFill>
              </a:rPr>
              <a:t>create accountability</a:t>
            </a:r>
            <a:r>
              <a:rPr lang="en-US" dirty="0"/>
              <a:t>. This helps teams work </a:t>
            </a:r>
            <a:r>
              <a:rPr lang="en-US" dirty="0">
                <a:solidFill>
                  <a:srgbClr val="FF0000"/>
                </a:solidFill>
              </a:rPr>
              <a:t>efficiently</a:t>
            </a:r>
            <a:r>
              <a:rPr lang="en-US" dirty="0"/>
              <a:t> and stay </a:t>
            </a:r>
            <a:r>
              <a:rPr lang="en-US" dirty="0">
                <a:solidFill>
                  <a:srgbClr val="FF0000"/>
                </a:solidFill>
              </a:rPr>
              <a:t>focused</a:t>
            </a:r>
            <a:r>
              <a:rPr lang="en-US" dirty="0"/>
              <a:t> on objectives.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Defining roles and responsibilities</a:t>
            </a:r>
            <a:r>
              <a:rPr lang="en-US" dirty="0"/>
              <a:t>, creating clear </a:t>
            </a:r>
            <a:r>
              <a:rPr lang="en-US" dirty="0">
                <a:solidFill>
                  <a:srgbClr val="FF0000"/>
                </a:solidFill>
              </a:rPr>
              <a:t>workflows</a:t>
            </a:r>
            <a:r>
              <a:rPr lang="en-US" dirty="0"/>
              <a:t>, and establishing routines for </a:t>
            </a:r>
            <a:r>
              <a:rPr lang="en-US" dirty="0">
                <a:solidFill>
                  <a:srgbClr val="FF0000"/>
                </a:solidFill>
              </a:rPr>
              <a:t>communication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problem-solving</a:t>
            </a:r>
            <a:r>
              <a:rPr lang="en-US" dirty="0"/>
              <a:t>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The right processes provide a framework </a:t>
            </a:r>
            <a:r>
              <a:rPr lang="en-US" dirty="0"/>
              <a:t>that allows the team to </a:t>
            </a:r>
            <a:r>
              <a:rPr lang="en-US" dirty="0">
                <a:solidFill>
                  <a:srgbClr val="FF0000"/>
                </a:solidFill>
              </a:rPr>
              <a:t>operate smoothly</a:t>
            </a:r>
            <a:r>
              <a:rPr lang="en-US" dirty="0"/>
              <a:t>, enabling the leader to focus on </a:t>
            </a:r>
            <a:r>
              <a:rPr lang="en-US" dirty="0">
                <a:solidFill>
                  <a:srgbClr val="FF0000"/>
                </a:solidFill>
              </a:rPr>
              <a:t>strategy and inspiration </a:t>
            </a:r>
            <a:r>
              <a:rPr lang="en-US" dirty="0"/>
              <a:t>rather than </a:t>
            </a:r>
            <a:r>
              <a:rPr lang="en-US" b="1" i="1" dirty="0">
                <a:solidFill>
                  <a:srgbClr val="FF0000"/>
                </a:solidFill>
              </a:rPr>
              <a:t>day-to-day firefighting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DDB9A-53F3-C46E-A986-2CBAB9B74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7" r="1046"/>
          <a:stretch>
            <a:fillRect/>
          </a:stretch>
        </p:blipFill>
        <p:spPr>
          <a:xfrm>
            <a:off x="257852" y="2276162"/>
            <a:ext cx="3635521" cy="2594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0436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CCF82-8D64-27E3-0D16-EE06DA67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109EA-30BD-A44C-AE2B-37C33161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5961"/>
            <a:ext cx="11387959" cy="1554164"/>
          </a:xfrm>
        </p:spPr>
        <p:txBody>
          <a:bodyPr>
            <a:normAutofit/>
          </a:bodyPr>
          <a:lstStyle/>
          <a:p>
            <a:r>
              <a:rPr lang="en-US" dirty="0">
                <a:latin typeface="Britannic Bold" panose="020B0903060703020204" pitchFamily="34" charset="0"/>
              </a:rPr>
              <a:t>4</a:t>
            </a:r>
            <a:r>
              <a:rPr dirty="0">
                <a:latin typeface="Britannic Bold" panose="020B0903060703020204" pitchFamily="34" charset="0"/>
              </a:rPr>
              <a:t>. </a:t>
            </a:r>
            <a:r>
              <a:rPr lang="en-US" dirty="0">
                <a:latin typeface="Britannic Bold" panose="020B0903060703020204" pitchFamily="34" charset="0"/>
              </a:rPr>
              <a:t>P – </a:t>
            </a:r>
            <a:r>
              <a:rPr dirty="0">
                <a:latin typeface="Britannic Bold" panose="020B0903060703020204" pitchFamily="34" charset="0"/>
              </a:rPr>
              <a:t>P</a:t>
            </a:r>
            <a:r>
              <a:rPr lang="en-US" dirty="0">
                <a:latin typeface="Britannic Bold" panose="020B0903060703020204" pitchFamily="34" charset="0"/>
              </a:rPr>
              <a:t>erformance</a:t>
            </a:r>
            <a:br>
              <a:rPr lang="en-US" dirty="0">
                <a:latin typeface="Britannic Bold" panose="020B0903060703020204" pitchFamily="34" charset="0"/>
              </a:rPr>
            </a:br>
            <a:br>
              <a:rPr lang="en-US" sz="1400" dirty="0">
                <a:latin typeface="Britannic Bold" panose="020B0903060703020204" pitchFamily="34" charset="0"/>
              </a:rPr>
            </a:br>
            <a:r>
              <a:rPr lang="en-US" sz="2000" dirty="0"/>
              <a:t>Driving </a:t>
            </a:r>
            <a:r>
              <a:rPr lang="en-US" sz="2000" b="1" dirty="0">
                <a:solidFill>
                  <a:srgbClr val="FF0000"/>
                </a:solidFill>
              </a:rPr>
              <a:t>results and measuring progress </a:t>
            </a:r>
            <a:r>
              <a:rPr lang="en-US" sz="2000" dirty="0"/>
              <a:t>to hold the team and yourself </a:t>
            </a:r>
            <a:r>
              <a:rPr lang="en-US" sz="2000" dirty="0">
                <a:solidFill>
                  <a:srgbClr val="FF0000"/>
                </a:solidFill>
              </a:rPr>
              <a:t>accountable for outcomes</a:t>
            </a:r>
            <a:r>
              <a:rPr lang="en-US" sz="2000" dirty="0"/>
              <a:t>.</a:t>
            </a:r>
            <a:endParaRPr dirty="0">
              <a:latin typeface="Britannic Bold" panose="020B09030607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AE2189-9903-0E53-7A2D-784A0157095E}"/>
              </a:ext>
            </a:extLst>
          </p:cNvPr>
          <p:cNvSpPr txBox="1"/>
          <p:nvPr/>
        </p:nvSpPr>
        <p:spPr>
          <a:xfrm>
            <a:off x="4141076" y="1677104"/>
            <a:ext cx="7914289" cy="443839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This is a data-driven approach</a:t>
            </a:r>
            <a:r>
              <a:rPr lang="en-US" dirty="0"/>
              <a:t>. Effective leaders use </a:t>
            </a:r>
            <a:r>
              <a:rPr lang="en-US" dirty="0">
                <a:solidFill>
                  <a:srgbClr val="FF0000"/>
                </a:solidFill>
              </a:rPr>
              <a:t>key metrics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performance indicators </a:t>
            </a:r>
            <a:r>
              <a:rPr lang="en-US" dirty="0"/>
              <a:t>to evaluate progress and make informed decisions.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Performance-driven leaders </a:t>
            </a:r>
            <a:r>
              <a:rPr lang="en-US" dirty="0"/>
              <a:t>also </a:t>
            </a:r>
            <a:r>
              <a:rPr lang="en-US" dirty="0">
                <a:solidFill>
                  <a:srgbClr val="FF0000"/>
                </a:solidFill>
              </a:rPr>
              <a:t>balance</a:t>
            </a:r>
            <a:r>
              <a:rPr lang="en-US" dirty="0"/>
              <a:t> high </a:t>
            </a:r>
            <a:r>
              <a:rPr lang="en-US" dirty="0">
                <a:solidFill>
                  <a:srgbClr val="FF0000"/>
                </a:solidFill>
              </a:rPr>
              <a:t>expectations</a:t>
            </a:r>
            <a:r>
              <a:rPr lang="en-US" dirty="0"/>
              <a:t> with employee </a:t>
            </a:r>
            <a:r>
              <a:rPr lang="en-US" dirty="0">
                <a:solidFill>
                  <a:srgbClr val="FF0000"/>
                </a:solidFill>
              </a:rPr>
              <a:t>well-being</a:t>
            </a:r>
            <a:r>
              <a:rPr lang="en-US" dirty="0"/>
              <a:t>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Celebrating wins and learning from setbacks </a:t>
            </a:r>
            <a:r>
              <a:rPr lang="en-US" dirty="0"/>
              <a:t>are crucial parts of managing performance, helping to </a:t>
            </a:r>
            <a:r>
              <a:rPr lang="en-US" dirty="0">
                <a:solidFill>
                  <a:srgbClr val="FF0000"/>
                </a:solidFill>
              </a:rPr>
              <a:t>reinforce a culture of continuous improvement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168EA9-C67F-572F-FA56-4D85BC2D3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8" r="3313"/>
          <a:stretch>
            <a:fillRect/>
          </a:stretch>
        </p:blipFill>
        <p:spPr>
          <a:xfrm>
            <a:off x="170171" y="2019345"/>
            <a:ext cx="3774375" cy="2867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6815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85D3D8-695B-B367-5097-EE3D9B915C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973"/>
          <a:stretch>
            <a:fillRect/>
          </a:stretch>
        </p:blipFill>
        <p:spPr>
          <a:xfrm>
            <a:off x="3237186" y="239110"/>
            <a:ext cx="5507421" cy="617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154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93B9F-D745-9BD8-5AE7-C3461CF30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8946" y="760707"/>
            <a:ext cx="6487633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tx2"/>
                </a:solidFill>
              </a:rPr>
              <a:t>Thank You</a:t>
            </a:r>
          </a:p>
        </p:txBody>
      </p:sp>
      <p:pic>
        <p:nvPicPr>
          <p:cNvPr id="1026" name="Picture 2" descr="Q&amp;A - STM – Sea Traffic Management">
            <a:extLst>
              <a:ext uri="{FF2B5EF4-FFF2-40B4-BE49-F238E27FC236}">
                <a16:creationId xmlns:a16="http://schemas.microsoft.com/office/drawing/2014/main" id="{04A0F225-A0BF-D20F-0457-AF101181E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996" y="2086270"/>
            <a:ext cx="6587534" cy="425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862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CF2030"/>
      </a:dk2>
      <a:lt2>
        <a:srgbClr val="E8E8E8"/>
      </a:lt2>
      <a:accent1>
        <a:srgbClr val="CF2030"/>
      </a:accent1>
      <a:accent2>
        <a:srgbClr val="64666A"/>
      </a:accent2>
      <a:accent3>
        <a:srgbClr val="C8C8C8"/>
      </a:accent3>
      <a:accent4>
        <a:srgbClr val="F2F2F2"/>
      </a:accent4>
      <a:accent5>
        <a:srgbClr val="FFFFFF"/>
      </a:accent5>
      <a:accent6>
        <a:srgbClr val="000000"/>
      </a:accent6>
      <a:hlink>
        <a:srgbClr val="467886"/>
      </a:hlink>
      <a:folHlink>
        <a:srgbClr val="96607D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7EF8D6F7-0D25-4D1A-9C78-07C763272238}" vid="{E5042FCB-73B8-4351-8081-74BA77B9B8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Beyond_PPT_2025_Template</Template>
  <TotalTime>952</TotalTime>
  <Words>464</Words>
  <Application>Microsoft Office PowerPoint</Application>
  <PresentationFormat>Widescreen</PresentationFormat>
  <Paragraphs>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Britannic Bold</vt:lpstr>
      <vt:lpstr>Calibri</vt:lpstr>
      <vt:lpstr>Montserrat Bold</vt:lpstr>
      <vt:lpstr>Nunito</vt:lpstr>
      <vt:lpstr>Office Theme</vt:lpstr>
      <vt:lpstr>PowerPoint Presentation</vt:lpstr>
      <vt:lpstr>1. P – Purpose  Purpose is the “North Star" of leadership, providing the ultimate reason for the organization's existence. </vt:lpstr>
      <vt:lpstr>2. P – Plan  A plan serves as the strategic roadmap for turning the vision into a reality.</vt:lpstr>
      <vt:lpstr>3. P – People  People are the heart of leadership, as a leader's success depends on their ability to build relationships, nurture collaboration, and empower their team.</vt:lpstr>
      <vt:lpstr>4. P – Process  The repeatable systems and structures that ensure consistency and make progress sustainable.</vt:lpstr>
      <vt:lpstr>4. P – Performance  Driving results and measuring progress to hold the team and yourself accountable for outcomes.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Chivin DOUNG</dc:creator>
  <cp:lastModifiedBy>chivin</cp:lastModifiedBy>
  <cp:revision>18</cp:revision>
  <dcterms:created xsi:type="dcterms:W3CDTF">2024-11-19T21:06:51Z</dcterms:created>
  <dcterms:modified xsi:type="dcterms:W3CDTF">2025-09-11T09:48:40Z</dcterms:modified>
</cp:coreProperties>
</file>